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notesSlides/notesSlide1.xml" ContentType="application/vnd.openxmlformats-officedocument.presentationml.notesSlide+xml"/>
  <Default Extension="png" ContentType="image/png"/>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3"/>
  </p:notesMasterIdLst>
  <p:sldIdLst>
    <p:sldId id="256" r:id="rId2"/>
    <p:sldId id="283" r:id="rId3"/>
    <p:sldId id="284" r:id="rId4"/>
    <p:sldId id="285" r:id="rId5"/>
    <p:sldId id="289" r:id="rId6"/>
    <p:sldId id="286" r:id="rId7"/>
    <p:sldId id="287" r:id="rId8"/>
    <p:sldId id="290" r:id="rId9"/>
    <p:sldId id="291" r:id="rId10"/>
    <p:sldId id="299" r:id="rId11"/>
    <p:sldId id="292" r:id="rId12"/>
    <p:sldId id="302" r:id="rId13"/>
    <p:sldId id="293" r:id="rId14"/>
    <p:sldId id="295" r:id="rId15"/>
    <p:sldId id="301" r:id="rId16"/>
    <p:sldId id="296" r:id="rId17"/>
    <p:sldId id="300" r:id="rId18"/>
    <p:sldId id="303" r:id="rId19"/>
    <p:sldId id="297" r:id="rId20"/>
    <p:sldId id="298" r:id="rId21"/>
    <p:sldId id="288" r:id="rId22"/>
  </p:sldIdLst>
  <p:sldSz cx="9144000" cy="5143500" type="screen16x9"/>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366CC"/>
    <a:srgbClr val="003296"/>
    <a:srgbClr val="009900"/>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421" autoAdjust="0"/>
    <p:restoredTop sz="94660"/>
  </p:normalViewPr>
  <p:slideViewPr>
    <p:cSldViewPr>
      <p:cViewPr>
        <p:scale>
          <a:sx n="100" d="100"/>
          <a:sy n="100" d="100"/>
        </p:scale>
        <p:origin x="-2040" y="-852"/>
      </p:cViewPr>
      <p:guideLst>
        <p:guide orient="horz" pos="162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lvl1pPr>
          </a:lstStyle>
          <a:p>
            <a:endParaRPr lang="en-US"/>
          </a:p>
        </p:txBody>
      </p:sp>
      <p:sp>
        <p:nvSpPr>
          <p:cNvPr id="3" name="Date Placeholder 2"/>
          <p:cNvSpPr>
            <a:spLocks noGrp="1"/>
          </p:cNvSpPr>
          <p:nvPr>
            <p:ph type="dt" idx="1"/>
          </p:nvPr>
        </p:nvSpPr>
        <p:spPr>
          <a:xfrm>
            <a:off x="4143587" y="0"/>
            <a:ext cx="3169920" cy="480060"/>
          </a:xfrm>
          <a:prstGeom prst="rect">
            <a:avLst/>
          </a:prstGeom>
        </p:spPr>
        <p:txBody>
          <a:bodyPr vert="horz" lIns="96661" tIns="48331" rIns="96661" bIns="48331" rtlCol="0"/>
          <a:lstStyle>
            <a:lvl1pPr algn="r">
              <a:defRPr sz="1300"/>
            </a:lvl1pPr>
          </a:lstStyle>
          <a:p>
            <a:fld id="{4A9CCEFF-0A0A-4D18-9D3D-9390754362B8}" type="datetimeFigureOut">
              <a:rPr lang="en-US" smtClean="0"/>
              <a:pPr/>
              <a:t>10/4/2022</a:t>
            </a:fld>
            <a:endParaRPr lang="en-US"/>
          </a:p>
        </p:txBody>
      </p:sp>
      <p:sp>
        <p:nvSpPr>
          <p:cNvPr id="4" name="Slide Image Placeholder 3"/>
          <p:cNvSpPr>
            <a:spLocks noGrp="1" noRot="1" noChangeAspect="1"/>
          </p:cNvSpPr>
          <p:nvPr>
            <p:ph type="sldImg" idx="2"/>
          </p:nvPr>
        </p:nvSpPr>
        <p:spPr>
          <a:xfrm>
            <a:off x="457200" y="720725"/>
            <a:ext cx="6400800" cy="3600450"/>
          </a:xfrm>
          <a:prstGeom prst="rect">
            <a:avLst/>
          </a:prstGeom>
          <a:noFill/>
          <a:ln w="12700">
            <a:solidFill>
              <a:prstClr val="black"/>
            </a:solidFill>
          </a:ln>
        </p:spPr>
        <p:txBody>
          <a:bodyPr vert="horz" lIns="96661" tIns="48331" rIns="96661" bIns="48331" rtlCol="0" anchor="ctr"/>
          <a:lstStyle/>
          <a:p>
            <a:endParaRPr lang="en-US"/>
          </a:p>
        </p:txBody>
      </p:sp>
      <p:sp>
        <p:nvSpPr>
          <p:cNvPr id="5" name="Notes Placeholder 4"/>
          <p:cNvSpPr>
            <a:spLocks noGrp="1"/>
          </p:cNvSpPr>
          <p:nvPr>
            <p:ph type="body" sz="quarter" idx="3"/>
          </p:nvPr>
        </p:nvSpPr>
        <p:spPr>
          <a:xfrm>
            <a:off x="731520" y="4560570"/>
            <a:ext cx="5852160" cy="4320540"/>
          </a:xfrm>
          <a:prstGeom prst="rect">
            <a:avLst/>
          </a:prstGeom>
        </p:spPr>
        <p:txBody>
          <a:bodyPr vert="horz" lIns="96661" tIns="48331" rIns="96661" bIns="48331"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9119474"/>
            <a:ext cx="3169920" cy="480060"/>
          </a:xfrm>
          <a:prstGeom prst="rect">
            <a:avLst/>
          </a:prstGeom>
        </p:spPr>
        <p:txBody>
          <a:bodyPr vert="horz" lIns="96661" tIns="48331" rIns="96661" bIns="48331"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4"/>
            <a:ext cx="3169920" cy="480060"/>
          </a:xfrm>
          <a:prstGeom prst="rect">
            <a:avLst/>
          </a:prstGeom>
        </p:spPr>
        <p:txBody>
          <a:bodyPr vert="horz" lIns="96661" tIns="48331" rIns="96661" bIns="48331" rtlCol="0" anchor="b"/>
          <a:lstStyle>
            <a:lvl1pPr algn="r">
              <a:defRPr sz="1300"/>
            </a:lvl1pPr>
          </a:lstStyle>
          <a:p>
            <a:fld id="{1F85CFD2-25F4-4B4B-9AA5-C29AFAA70475}"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F85CFD2-25F4-4B4B-9AA5-C29AFAA70475}" type="slidenum">
              <a:rPr lang="en-US" smtClean="0"/>
              <a:pPr/>
              <a:t>1</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F85CFD2-25F4-4B4B-9AA5-C29AFAA70475}" type="slidenum">
              <a:rPr lang="en-US" smtClean="0"/>
              <a:pPr/>
              <a:t>10</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C5384493-6C2E-4221-B622-2C8A1793D230}" type="datetime1">
              <a:rPr lang="en-US" smtClean="0"/>
              <a:pPr/>
              <a:t>10/4/2022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CB9D9F-970B-457E-93DD-7B85396FCE19}"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C431033-416B-41D0-8B7C-6BFE649EF56E}" type="datetime1">
              <a:rPr lang="en-US" smtClean="0"/>
              <a:pPr/>
              <a:t>10/4/2022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CB9D9F-970B-457E-93DD-7B85396FCE19}"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54781"/>
            <a:ext cx="2057400" cy="329088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54781"/>
            <a:ext cx="6019800" cy="329088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E25C7E4-0E75-4486-B3A5-5953938EE6C6}" type="datetime1">
              <a:rPr lang="en-US" smtClean="0"/>
              <a:pPr/>
              <a:t>10/4/2022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CB9D9F-970B-457E-93DD-7B85396FCE19}"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35E0530-5D0A-4ABB-A822-1E5B62D1BA60}" type="datetime1">
              <a:rPr lang="en-US" smtClean="0"/>
              <a:pPr/>
              <a:t>10/4/2022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CB9D9F-970B-457E-93DD-7B85396FCE19}"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BF756D5-3761-4DAE-BD2E-27BE66F3E870}" type="datetime1">
              <a:rPr lang="en-US" smtClean="0"/>
              <a:pPr/>
              <a:t>10/4/2022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CB9D9F-970B-457E-93DD-7B85396FCE19}"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DBC8C3A4-DC50-4A6A-BEC0-B6AE3C0312C7}" type="datetime1">
              <a:rPr lang="en-US" smtClean="0"/>
              <a:pPr/>
              <a:t>10/4/2022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CB9D9F-970B-457E-93DD-7B85396FCE19}"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2F68112E-7F21-47C6-B028-445D7516FF19}" type="datetime1">
              <a:rPr lang="en-US" smtClean="0"/>
              <a:pPr/>
              <a:t>10/4/2022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CB9D9F-970B-457E-93DD-7B85396FCE19}"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A0654EAD-A216-466C-9D37-AC9F19558608}" type="datetime1">
              <a:rPr lang="en-US" smtClean="0"/>
              <a:pPr/>
              <a:t>10/4/2022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CB9D9F-970B-457E-93DD-7B85396FCE19}"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15DF199-00E4-4648-AC59-DA20B53EC04E}" type="datetime1">
              <a:rPr lang="en-US" smtClean="0"/>
              <a:pPr/>
              <a:t>10/4/2022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CB9D9F-970B-457E-93DD-7B85396FCE19}"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CE83A86-787D-4C8E-81CD-32D63D7F2436}" type="datetime1">
              <a:rPr lang="en-US" smtClean="0"/>
              <a:pPr/>
              <a:t>10/4/2022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CB9D9F-970B-457E-93DD-7B85396FCE19}"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ADFEBCF-C80C-41D3-A781-220C2AEF6D17}" type="datetime1">
              <a:rPr lang="en-US" smtClean="0"/>
              <a:pPr/>
              <a:t>10/4/2022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CB9D9F-970B-457E-93DD-7B85396FCE19}"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8B6C2BB0-54A9-4236-9357-C9879649F314}" type="datetime1">
              <a:rPr lang="en-US" smtClean="0"/>
              <a:pPr/>
              <a:t>10/4/2022</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63CB9D9F-970B-457E-93DD-7B85396FCE19}"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3366CC"/>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9144000" cy="5143500"/>
          </a:xfrm>
        </p:spPr>
        <p:txBody>
          <a:bodyPr>
            <a:normAutofit/>
          </a:bodyPr>
          <a:lstStyle/>
          <a:p>
            <a:r>
              <a:rPr lang="en-US" sz="3500" u="sng" dirty="0" smtClean="0">
                <a:solidFill>
                  <a:schemeClr val="bg1"/>
                </a:solidFill>
                <a:latin typeface="Arial Black" pitchFamily="34" charset="0"/>
              </a:rPr>
              <a:t>PERSONALITY</a:t>
            </a:r>
            <a:br>
              <a:rPr lang="en-US" sz="3500" u="sng" dirty="0" smtClean="0">
                <a:solidFill>
                  <a:schemeClr val="bg1"/>
                </a:solidFill>
                <a:latin typeface="Arial Black" pitchFamily="34" charset="0"/>
              </a:rPr>
            </a:br>
            <a:r>
              <a:rPr lang="en-US" sz="3500" u="sng" dirty="0" smtClean="0">
                <a:solidFill>
                  <a:schemeClr val="bg1"/>
                </a:solidFill>
                <a:latin typeface="Arial Black" pitchFamily="34" charset="0"/>
              </a:rPr>
              <a:t>TYPES</a:t>
            </a:r>
            <a:endParaRPr lang="en-US" sz="3500" u="sng" dirty="0">
              <a:solidFill>
                <a:schemeClr val="bg1"/>
              </a:solidFill>
              <a:latin typeface="Arial Black"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3366CC"/>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9144000" cy="5143500"/>
          </a:xfrm>
        </p:spPr>
        <p:txBody>
          <a:bodyPr>
            <a:normAutofit/>
          </a:bodyPr>
          <a:lstStyle/>
          <a:p>
            <a:r>
              <a:rPr lang="en-US" sz="3500" u="sng" dirty="0" smtClean="0">
                <a:solidFill>
                  <a:schemeClr val="bg1"/>
                </a:solidFill>
                <a:latin typeface="Arial Black" pitchFamily="34" charset="0"/>
              </a:rPr>
              <a:t>CASE STUDY</a:t>
            </a:r>
            <a:endParaRPr lang="en-US" sz="3500" u="sng" dirty="0">
              <a:solidFill>
                <a:schemeClr val="bg1"/>
              </a:solidFill>
              <a:latin typeface="Arial Black" pitchFamily="34"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5" name="Picture 11"/>
          <p:cNvPicPr>
            <a:picLocks noChangeAspect="1" noChangeArrowheads="1"/>
          </p:cNvPicPr>
          <p:nvPr/>
        </p:nvPicPr>
        <p:blipFill>
          <a:blip r:embed="rId2" cstate="print"/>
          <a:srcRect/>
          <a:stretch>
            <a:fillRect/>
          </a:stretch>
        </p:blipFill>
        <p:spPr bwMode="auto">
          <a:xfrm rot="20712403">
            <a:off x="567600" y="1909330"/>
            <a:ext cx="2062092" cy="2861442"/>
          </a:xfrm>
          <a:prstGeom prst="rect">
            <a:avLst/>
          </a:prstGeom>
          <a:noFill/>
          <a:ln w="9525">
            <a:noFill/>
            <a:miter lim="800000"/>
            <a:headEnd/>
            <a:tailEnd/>
          </a:ln>
        </p:spPr>
      </p:pic>
      <p:sp>
        <p:nvSpPr>
          <p:cNvPr id="1026" name="AutoShape 2" descr="hqdefault.jpg?sqp=-oaymwEXCNACELwBSFryq4qpAwkIARUAAIhCGAE=&amp;rs=AOn4CLAAWGytHffAndKUbXWZxOOu7rUI4w"/>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28" name="AutoShape 4" descr="hqdefault.jpg?sqp=-oaymwEXCNACELwBSFryq4qpAwkIARUAAIhCGAE=&amp;rs=AOn4CLAAWGytHffAndKUbXWZxOOu7rUI4w"/>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1029" name="Picture 5"/>
          <p:cNvPicPr>
            <a:picLocks noChangeAspect="1" noChangeArrowheads="1"/>
          </p:cNvPicPr>
          <p:nvPr/>
        </p:nvPicPr>
        <p:blipFill>
          <a:blip r:embed="rId3" cstate="print"/>
          <a:srcRect/>
          <a:stretch>
            <a:fillRect/>
          </a:stretch>
        </p:blipFill>
        <p:spPr bwMode="auto">
          <a:xfrm rot="21449765">
            <a:off x="2701177" y="1948684"/>
            <a:ext cx="2907505" cy="1628202"/>
          </a:xfrm>
          <a:prstGeom prst="rect">
            <a:avLst/>
          </a:prstGeom>
          <a:noFill/>
          <a:ln w="9525">
            <a:noFill/>
            <a:miter lim="800000"/>
            <a:headEnd/>
            <a:tailEnd/>
          </a:ln>
        </p:spPr>
      </p:pic>
      <p:pic>
        <p:nvPicPr>
          <p:cNvPr id="1032" name="Picture 8"/>
          <p:cNvPicPr>
            <a:picLocks noChangeAspect="1" noChangeArrowheads="1"/>
          </p:cNvPicPr>
          <p:nvPr/>
        </p:nvPicPr>
        <p:blipFill>
          <a:blip r:embed="rId4" cstate="print"/>
          <a:srcRect/>
          <a:stretch>
            <a:fillRect/>
          </a:stretch>
        </p:blipFill>
        <p:spPr bwMode="auto">
          <a:xfrm rot="21360488">
            <a:off x="3056388" y="441089"/>
            <a:ext cx="2284775" cy="320606"/>
          </a:xfrm>
          <a:prstGeom prst="rect">
            <a:avLst/>
          </a:prstGeom>
          <a:noFill/>
          <a:ln w="9525">
            <a:noFill/>
            <a:miter lim="800000"/>
            <a:headEnd/>
            <a:tailEnd/>
          </a:ln>
        </p:spPr>
      </p:pic>
      <p:pic>
        <p:nvPicPr>
          <p:cNvPr id="1033" name="Picture 9"/>
          <p:cNvPicPr>
            <a:picLocks noChangeAspect="1" noChangeArrowheads="1"/>
          </p:cNvPicPr>
          <p:nvPr/>
        </p:nvPicPr>
        <p:blipFill>
          <a:blip r:embed="rId5" cstate="print"/>
          <a:srcRect/>
          <a:stretch>
            <a:fillRect/>
          </a:stretch>
        </p:blipFill>
        <p:spPr bwMode="auto">
          <a:xfrm rot="21347378">
            <a:off x="1623267" y="801786"/>
            <a:ext cx="5785202" cy="841020"/>
          </a:xfrm>
          <a:prstGeom prst="rect">
            <a:avLst/>
          </a:prstGeom>
          <a:noFill/>
          <a:ln w="9525">
            <a:noFill/>
            <a:miter lim="800000"/>
            <a:headEnd/>
            <a:tailEnd/>
          </a:ln>
        </p:spPr>
      </p:pic>
      <p:pic>
        <p:nvPicPr>
          <p:cNvPr id="9219" name="Picture 3"/>
          <p:cNvPicPr>
            <a:picLocks noChangeAspect="1" noChangeArrowheads="1"/>
          </p:cNvPicPr>
          <p:nvPr/>
        </p:nvPicPr>
        <p:blipFill>
          <a:blip r:embed="rId6" cstate="print"/>
          <a:srcRect/>
          <a:stretch>
            <a:fillRect/>
          </a:stretch>
        </p:blipFill>
        <p:spPr bwMode="auto">
          <a:xfrm rot="517818">
            <a:off x="5826903" y="2690531"/>
            <a:ext cx="2726804" cy="1697215"/>
          </a:xfrm>
          <a:prstGeom prst="rect">
            <a:avLst/>
          </a:prstGeom>
          <a:noFill/>
          <a:ln w="9525">
            <a:noFill/>
            <a:miter lim="800000"/>
            <a:headEnd/>
            <a:tailEnd/>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04800" y="666750"/>
            <a:ext cx="8534400" cy="4324350"/>
          </a:xfrm>
        </p:spPr>
        <p:txBody>
          <a:bodyPr>
            <a:normAutofit lnSpcReduction="10000"/>
          </a:bodyPr>
          <a:lstStyle/>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Unfortunately, psychopaths aren’t just in the movies, they exist right here in the office, but in subtle forms.</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Psychopaths usually hold leadership roles, are power hungry, have inflated egos, have an authority complex, lack maturity, lack compassion towards others, and sometimes have difficulty laughing or smiling.</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Psychopaths are often not aware that they are psychopaths.</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Their opinion is often the only one that matters, it’s their way or the highway.</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Psychopaths will often terminate associates if those associates expose some of their weaknesses.  It’s very important to move on from these situations, because a toxic environment is more important than employment.</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The </a:t>
            </a:r>
            <a:r>
              <a:rPr lang="en-US" sz="2000" b="1" dirty="0" smtClean="0">
                <a:solidFill>
                  <a:schemeClr val="tx1">
                    <a:lumMod val="65000"/>
                    <a:lumOff val="35000"/>
                  </a:schemeClr>
                </a:solidFill>
                <a:latin typeface="Arial" pitchFamily="34" charset="0"/>
                <a:cs typeface="Arial" pitchFamily="34" charset="0"/>
              </a:rPr>
              <a:t>Dropout TV </a:t>
            </a:r>
            <a:r>
              <a:rPr lang="en-US" sz="2000" dirty="0" smtClean="0">
                <a:solidFill>
                  <a:schemeClr val="tx1">
                    <a:lumMod val="65000"/>
                    <a:lumOff val="35000"/>
                  </a:schemeClr>
                </a:solidFill>
                <a:latin typeface="Arial" pitchFamily="34" charset="0"/>
                <a:cs typeface="Arial" pitchFamily="34" charset="0"/>
              </a:rPr>
              <a:t>series does a good job of portraying what it’s like to work under the leadership of a psychopath.</a:t>
            </a: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endParaRPr lang="en-US" sz="2000" dirty="0" smtClean="0">
              <a:solidFill>
                <a:schemeClr val="tx1">
                  <a:lumMod val="65000"/>
                  <a:lumOff val="35000"/>
                </a:schemeClr>
              </a:solidFill>
              <a:latin typeface="Arial" pitchFamily="34" charset="0"/>
              <a:cs typeface="Arial" pitchFamily="34" charset="0"/>
            </a:endParaRPr>
          </a:p>
        </p:txBody>
      </p:sp>
      <p:sp>
        <p:nvSpPr>
          <p:cNvPr id="1026" name="AutoShape 2" descr="hqdefault.jpg?sqp=-oaymwEXCNACELwBSFryq4qpAwkIARUAAIhCGAE=&amp;rs=AOn4CLAAWGytHffAndKUbXWZxOOu7rUI4w"/>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28" name="AutoShape 4" descr="hqdefault.jpg?sqp=-oaymwEXCNACELwBSFryq4qpAwkIARUAAIhCGAE=&amp;rs=AOn4CLAAWGytHffAndKUbXWZxOOu7rUI4w"/>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PSYCHOPATHS</a:t>
            </a:r>
            <a:endParaRPr lang="en-US" sz="2500" u="sng" dirty="0">
              <a:solidFill>
                <a:srgbClr val="3366CC"/>
              </a:solidFill>
              <a:latin typeface="Arial Black" pitchFamily="34"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04800" y="590550"/>
            <a:ext cx="5486400" cy="4648200"/>
          </a:xfrm>
        </p:spPr>
        <p:txBody>
          <a:bodyPr>
            <a:normAutofit fontScale="85000" lnSpcReduction="10000"/>
          </a:bodyPr>
          <a:lstStyle/>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Max Powers was articulate and often ‘cried the loudest’ in </a:t>
            </a:r>
            <a:r>
              <a:rPr lang="en-US" sz="2000" dirty="0" smtClean="0">
                <a:solidFill>
                  <a:schemeClr val="tx1">
                    <a:lumMod val="65000"/>
                    <a:lumOff val="35000"/>
                  </a:schemeClr>
                </a:solidFill>
                <a:latin typeface="Arial" pitchFamily="34" charset="0"/>
                <a:cs typeface="Arial" pitchFamily="34" charset="0"/>
              </a:rPr>
              <a:t>meetings</a:t>
            </a:r>
            <a:r>
              <a:rPr lang="en-US" sz="2000" dirty="0" smtClean="0">
                <a:solidFill>
                  <a:schemeClr val="tx1">
                    <a:lumMod val="65000"/>
                    <a:lumOff val="35000"/>
                  </a:schemeClr>
                </a:solidFill>
                <a:latin typeface="Arial" pitchFamily="34" charset="0"/>
                <a:cs typeface="Arial" pitchFamily="34" charset="0"/>
              </a:rPr>
              <a:t>, which earned him the ranks of software lead to a flagship application.</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He often mentioned that he wrote books in software(that never sold), that met the founders of Netflix or Google(that never happened), and that his opinion must always be taken with high regard.</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He didn’t have much education besides a GED, but claimed that his self-learning opinions had more weight than an accredited degree.</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He changed his name because nobody had the authority to name him, including his parents.</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Max did nothing but trash everyone’s code on a daily basis, he rejected everyone’s MRs(merge requests), because they never met his opinionated ‘standard’ of how code should be done and he was surprised no one could read his mind on </a:t>
            </a:r>
            <a:r>
              <a:rPr lang="en-US" sz="2000" dirty="0" smtClean="0">
                <a:solidFill>
                  <a:schemeClr val="tx1">
                    <a:lumMod val="65000"/>
                    <a:lumOff val="35000"/>
                  </a:schemeClr>
                </a:solidFill>
                <a:latin typeface="Arial" pitchFamily="34" charset="0"/>
                <a:cs typeface="Arial" pitchFamily="34" charset="0"/>
              </a:rPr>
              <a:t>how to complete code his way</a:t>
            </a:r>
            <a:r>
              <a:rPr lang="en-US" sz="2000" dirty="0" smtClean="0">
                <a:solidFill>
                  <a:schemeClr val="tx1">
                    <a:lumMod val="65000"/>
                    <a:lumOff val="35000"/>
                  </a:schemeClr>
                </a:solidFill>
                <a:latin typeface="Arial" pitchFamily="34" charset="0"/>
                <a:cs typeface="Arial" pitchFamily="34" charset="0"/>
              </a:rPr>
              <a:t>.</a:t>
            </a:r>
            <a:endParaRPr lang="en-US" sz="2000" dirty="0" smtClean="0">
              <a:solidFill>
                <a:schemeClr val="tx1">
                  <a:lumMod val="65000"/>
                  <a:lumOff val="35000"/>
                </a:schemeClr>
              </a:solidFill>
              <a:latin typeface="Arial" pitchFamily="34" charset="0"/>
              <a:cs typeface="Arial" pitchFamily="34" charset="0"/>
            </a:endParaRPr>
          </a:p>
          <a:p>
            <a:pPr algn="l">
              <a:buFont typeface="Arial" pitchFamily="34" charset="0"/>
              <a:buChar char="●"/>
            </a:pPr>
            <a:endParaRPr lang="en-US" sz="1600" dirty="0" smtClean="0">
              <a:solidFill>
                <a:schemeClr val="tx1">
                  <a:lumMod val="65000"/>
                  <a:lumOff val="35000"/>
                </a:schemeClr>
              </a:solidFill>
              <a:latin typeface="Arial" pitchFamily="34" charset="0"/>
              <a:cs typeface="Arial" pitchFamily="34" charset="0"/>
            </a:endParaRP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endParaRPr lang="en-US" sz="2000" dirty="0" smtClean="0">
              <a:solidFill>
                <a:schemeClr val="tx1">
                  <a:lumMod val="65000"/>
                  <a:lumOff val="35000"/>
                </a:schemeClr>
              </a:solidFill>
              <a:latin typeface="Arial" pitchFamily="34" charset="0"/>
              <a:cs typeface="Arial" pitchFamily="34" charset="0"/>
            </a:endParaRPr>
          </a:p>
        </p:txBody>
      </p:sp>
      <p:sp>
        <p:nvSpPr>
          <p:cNvPr id="6"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MEET MAX POWERS (TRUE STORY)</a:t>
            </a:r>
            <a:endParaRPr lang="en-US" sz="2500" u="sng" dirty="0">
              <a:solidFill>
                <a:srgbClr val="3366CC"/>
              </a:solidFill>
              <a:latin typeface="Arial Black" pitchFamily="34" charset="0"/>
            </a:endParaRPr>
          </a:p>
        </p:txBody>
      </p:sp>
      <p:pic>
        <p:nvPicPr>
          <p:cNvPr id="27652" name="Picture 4"/>
          <p:cNvPicPr>
            <a:picLocks noChangeAspect="1" noChangeArrowheads="1"/>
          </p:cNvPicPr>
          <p:nvPr/>
        </p:nvPicPr>
        <p:blipFill>
          <a:blip r:embed="rId2" cstate="print"/>
          <a:srcRect/>
          <a:stretch>
            <a:fillRect/>
          </a:stretch>
        </p:blipFill>
        <p:spPr bwMode="auto">
          <a:xfrm>
            <a:off x="5943600" y="819150"/>
            <a:ext cx="2994984" cy="3867150"/>
          </a:xfrm>
          <a:prstGeom prst="rect">
            <a:avLst/>
          </a:prstGeom>
          <a:noFill/>
          <a:ln w="9525">
            <a:noFill/>
            <a:miter lim="800000"/>
            <a:headEnd/>
            <a:tailEnd/>
          </a:ln>
        </p:spPr>
      </p:pic>
      <p:sp>
        <p:nvSpPr>
          <p:cNvPr id="9" name="Rectangle 8"/>
          <p:cNvSpPr/>
          <p:nvPr/>
        </p:nvSpPr>
        <p:spPr>
          <a:xfrm>
            <a:off x="5638800" y="4552950"/>
            <a:ext cx="3505200" cy="4762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smtClean="0">
                <a:solidFill>
                  <a:srgbClr val="FF0000"/>
                </a:solidFill>
                <a:latin typeface="Arial" pitchFamily="34" charset="0"/>
                <a:cs typeface="Arial" pitchFamily="34" charset="0"/>
              </a:rPr>
              <a:t>this is how he actually dressed</a:t>
            </a:r>
            <a:endParaRPr lang="en-US" sz="1600" b="1" dirty="0">
              <a:solidFill>
                <a:srgbClr val="FF0000"/>
              </a:solidFill>
              <a:latin typeface="Arial" pitchFamily="34" charset="0"/>
              <a:cs typeface="Arial" pitchFamily="34" charset="0"/>
            </a:endParaRPr>
          </a:p>
        </p:txBody>
      </p:sp>
      <p:cxnSp>
        <p:nvCxnSpPr>
          <p:cNvPr id="11" name="Straight Arrow Connector 10"/>
          <p:cNvCxnSpPr/>
          <p:nvPr/>
        </p:nvCxnSpPr>
        <p:spPr>
          <a:xfrm flipV="1">
            <a:off x="7239000" y="3105150"/>
            <a:ext cx="152400" cy="1524000"/>
          </a:xfrm>
          <a:prstGeom prst="straightConnector1">
            <a:avLst/>
          </a:prstGeom>
          <a:ln w="635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04800" y="590550"/>
            <a:ext cx="8610600" cy="838200"/>
          </a:xfrm>
        </p:spPr>
        <p:txBody>
          <a:bodyPr>
            <a:normAutofit fontScale="92500" lnSpcReduction="20000"/>
          </a:bodyPr>
          <a:lstStyle/>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Imagine having Max ask you to fix a complicated bug, that can not be replicated, that comes on and off depending on the day, on a code base that looks like this, </a:t>
            </a:r>
            <a:r>
              <a:rPr lang="en-US" sz="2000" dirty="0" smtClean="0">
                <a:solidFill>
                  <a:schemeClr val="tx1">
                    <a:lumMod val="65000"/>
                    <a:lumOff val="35000"/>
                  </a:schemeClr>
                </a:solidFill>
                <a:latin typeface="Arial" pitchFamily="34" charset="0"/>
                <a:cs typeface="Arial" pitchFamily="34" charset="0"/>
              </a:rPr>
              <a:t>oh and on </a:t>
            </a:r>
            <a:r>
              <a:rPr lang="en-US" sz="2000" b="1" dirty="0" smtClean="0">
                <a:solidFill>
                  <a:schemeClr val="tx1">
                    <a:lumMod val="65000"/>
                    <a:lumOff val="35000"/>
                  </a:schemeClr>
                </a:solidFill>
                <a:latin typeface="Arial" pitchFamily="34" charset="0"/>
                <a:cs typeface="Arial" pitchFamily="34" charset="0"/>
              </a:rPr>
              <a:t>DAY ONE </a:t>
            </a:r>
            <a:r>
              <a:rPr lang="en-US" sz="2000" dirty="0" smtClean="0">
                <a:solidFill>
                  <a:schemeClr val="tx1">
                    <a:lumMod val="65000"/>
                    <a:lumOff val="35000"/>
                  </a:schemeClr>
                </a:solidFill>
                <a:latin typeface="Arial" pitchFamily="34" charset="0"/>
                <a:cs typeface="Arial" pitchFamily="34" charset="0"/>
              </a:rPr>
              <a:t>of </a:t>
            </a:r>
            <a:r>
              <a:rPr lang="en-US" sz="2000" dirty="0" smtClean="0">
                <a:solidFill>
                  <a:schemeClr val="tx1">
                    <a:lumMod val="65000"/>
                    <a:lumOff val="35000"/>
                  </a:schemeClr>
                </a:solidFill>
                <a:latin typeface="Arial" pitchFamily="34" charset="0"/>
                <a:cs typeface="Arial" pitchFamily="34" charset="0"/>
              </a:rPr>
              <a:t>the job:</a:t>
            </a:r>
            <a:endParaRPr lang="en-US" sz="1600" dirty="0" smtClean="0">
              <a:solidFill>
                <a:schemeClr val="tx1">
                  <a:lumMod val="65000"/>
                  <a:lumOff val="35000"/>
                </a:schemeClr>
              </a:solidFill>
              <a:latin typeface="Arial" pitchFamily="34" charset="0"/>
              <a:cs typeface="Arial" pitchFamily="34" charset="0"/>
            </a:endParaRP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endParaRPr lang="en-US" sz="2000" dirty="0" smtClean="0">
              <a:solidFill>
                <a:schemeClr val="tx1">
                  <a:lumMod val="65000"/>
                  <a:lumOff val="35000"/>
                </a:schemeClr>
              </a:solidFill>
              <a:latin typeface="Arial" pitchFamily="34" charset="0"/>
              <a:cs typeface="Arial" pitchFamily="34" charset="0"/>
            </a:endParaRPr>
          </a:p>
        </p:txBody>
      </p:sp>
      <p:sp>
        <p:nvSpPr>
          <p:cNvPr id="6"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THE PROBLEM</a:t>
            </a:r>
            <a:endParaRPr lang="en-US" sz="2500" u="sng" dirty="0">
              <a:solidFill>
                <a:srgbClr val="3366CC"/>
              </a:solidFill>
              <a:latin typeface="Arial Black" pitchFamily="34" charset="0"/>
            </a:endParaRPr>
          </a:p>
        </p:txBody>
      </p:sp>
      <p:pic>
        <p:nvPicPr>
          <p:cNvPr id="1027" name="Picture 3"/>
          <p:cNvPicPr>
            <a:picLocks noChangeAspect="1" noChangeArrowheads="1"/>
          </p:cNvPicPr>
          <p:nvPr/>
        </p:nvPicPr>
        <p:blipFill>
          <a:blip r:embed="rId2" cstate="print"/>
          <a:srcRect/>
          <a:stretch>
            <a:fillRect/>
          </a:stretch>
        </p:blipFill>
        <p:spPr bwMode="auto">
          <a:xfrm>
            <a:off x="762000" y="1428750"/>
            <a:ext cx="7905750" cy="3522855"/>
          </a:xfrm>
          <a:prstGeom prst="rect">
            <a:avLst/>
          </a:prstGeom>
          <a:noFill/>
          <a:ln w="9525">
            <a:noFill/>
            <a:miter lim="800000"/>
            <a:headEnd/>
            <a:tailEnd/>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04800" y="590550"/>
            <a:ext cx="8610600" cy="4267200"/>
          </a:xfrm>
        </p:spPr>
        <p:txBody>
          <a:bodyPr>
            <a:normAutofit/>
          </a:bodyPr>
          <a:lstStyle/>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The problem is not only that you have to solve it without any help but that Max ties your hands further.  </a:t>
            </a:r>
            <a:r>
              <a:rPr lang="en-US" sz="2000" dirty="0" smtClean="0">
                <a:solidFill>
                  <a:schemeClr val="tx1">
                    <a:lumMod val="65000"/>
                    <a:lumOff val="35000"/>
                  </a:schemeClr>
                </a:solidFill>
                <a:latin typeface="Arial" pitchFamily="34" charset="0"/>
                <a:cs typeface="Arial" pitchFamily="34" charset="0"/>
              </a:rPr>
              <a:t>For instance, he forces you to use a Mac when you request a PC or he forces you to use </a:t>
            </a:r>
            <a:r>
              <a:rPr lang="en-US" sz="2000" dirty="0" err="1" smtClean="0">
                <a:solidFill>
                  <a:schemeClr val="tx1">
                    <a:lumMod val="65000"/>
                    <a:lumOff val="35000"/>
                  </a:schemeClr>
                </a:solidFill>
                <a:latin typeface="Arial" pitchFamily="34" charset="0"/>
                <a:cs typeface="Arial" pitchFamily="34" charset="0"/>
              </a:rPr>
              <a:t>WebStorm</a:t>
            </a:r>
            <a:r>
              <a:rPr lang="en-US" sz="2000" dirty="0" smtClean="0">
                <a:solidFill>
                  <a:schemeClr val="tx1">
                    <a:lumMod val="65000"/>
                    <a:lumOff val="35000"/>
                  </a:schemeClr>
                </a:solidFill>
                <a:latin typeface="Arial" pitchFamily="34" charset="0"/>
                <a:cs typeface="Arial" pitchFamily="34" charset="0"/>
              </a:rPr>
              <a:t> when you are used to using </a:t>
            </a:r>
            <a:r>
              <a:rPr lang="en-US" sz="2000" dirty="0" err="1" smtClean="0">
                <a:solidFill>
                  <a:schemeClr val="tx1">
                    <a:lumMod val="65000"/>
                    <a:lumOff val="35000"/>
                  </a:schemeClr>
                </a:solidFill>
                <a:latin typeface="Arial" pitchFamily="34" charset="0"/>
                <a:cs typeface="Arial" pitchFamily="34" charset="0"/>
              </a:rPr>
              <a:t>VsCode</a:t>
            </a:r>
            <a:r>
              <a:rPr lang="en-US" sz="2000" dirty="0" smtClean="0">
                <a:solidFill>
                  <a:schemeClr val="tx1">
                    <a:lumMod val="65000"/>
                    <a:lumOff val="35000"/>
                  </a:schemeClr>
                </a:solidFill>
                <a:latin typeface="Arial" pitchFamily="34" charset="0"/>
                <a:cs typeface="Arial" pitchFamily="34" charset="0"/>
              </a:rPr>
              <a:t>.</a:t>
            </a:r>
            <a:endParaRPr lang="en-US" sz="2000" dirty="0" smtClean="0">
              <a:solidFill>
                <a:schemeClr val="tx1">
                  <a:lumMod val="65000"/>
                  <a:lumOff val="35000"/>
                </a:schemeClr>
              </a:solidFill>
              <a:latin typeface="Arial" pitchFamily="34" charset="0"/>
              <a:cs typeface="Arial" pitchFamily="34" charset="0"/>
            </a:endParaRP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He is controlling to the point where you can not use any technologies that you are used to, pretty much paralyzing you from making any progress.</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Max is so bizarre, that he loves people that hate him and hates people that love him.</a:t>
            </a:r>
            <a:endParaRPr lang="en-US" sz="1600" dirty="0" smtClean="0">
              <a:solidFill>
                <a:schemeClr val="tx1">
                  <a:lumMod val="65000"/>
                  <a:lumOff val="35000"/>
                </a:schemeClr>
              </a:solidFill>
              <a:latin typeface="Arial" pitchFamily="34" charset="0"/>
              <a:cs typeface="Arial" pitchFamily="34" charset="0"/>
            </a:endParaRP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endParaRPr lang="en-US" sz="2000" dirty="0" smtClean="0">
              <a:solidFill>
                <a:schemeClr val="tx1">
                  <a:lumMod val="65000"/>
                  <a:lumOff val="35000"/>
                </a:schemeClr>
              </a:solidFill>
              <a:latin typeface="Arial" pitchFamily="34" charset="0"/>
              <a:cs typeface="Arial" pitchFamily="34" charset="0"/>
            </a:endParaRPr>
          </a:p>
        </p:txBody>
      </p:sp>
      <p:sp>
        <p:nvSpPr>
          <p:cNvPr id="6"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THE FRICTION</a:t>
            </a:r>
            <a:endParaRPr lang="en-US" sz="2500" u="sng" dirty="0">
              <a:solidFill>
                <a:srgbClr val="3366CC"/>
              </a:solidFill>
              <a:latin typeface="Arial Black" pitchFamily="34"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04800" y="590550"/>
            <a:ext cx="8610600" cy="4267200"/>
          </a:xfrm>
        </p:spPr>
        <p:txBody>
          <a:bodyPr>
            <a:normAutofit fontScale="92500"/>
          </a:bodyPr>
          <a:lstStyle/>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A day later, Max comes up to you and is surprised that you did not solve </a:t>
            </a:r>
            <a:r>
              <a:rPr lang="en-US" sz="2000" dirty="0" smtClean="0">
                <a:solidFill>
                  <a:schemeClr val="tx1">
                    <a:lumMod val="65000"/>
                    <a:lumOff val="35000"/>
                  </a:schemeClr>
                </a:solidFill>
                <a:latin typeface="Arial" pitchFamily="34" charset="0"/>
                <a:cs typeface="Arial" pitchFamily="34" charset="0"/>
              </a:rPr>
              <a:t>the bug yet </a:t>
            </a:r>
            <a:r>
              <a:rPr lang="en-US" sz="2000" dirty="0" smtClean="0">
                <a:solidFill>
                  <a:schemeClr val="tx1">
                    <a:lumMod val="65000"/>
                    <a:lumOff val="35000"/>
                  </a:schemeClr>
                </a:solidFill>
                <a:latin typeface="Arial" pitchFamily="34" charset="0"/>
                <a:cs typeface="Arial" pitchFamily="34" charset="0"/>
              </a:rPr>
              <a:t>even though </a:t>
            </a:r>
            <a:r>
              <a:rPr lang="en-US" sz="2000" dirty="0" smtClean="0">
                <a:solidFill>
                  <a:schemeClr val="tx1">
                    <a:lumMod val="65000"/>
                    <a:lumOff val="35000"/>
                  </a:schemeClr>
                </a:solidFill>
                <a:latin typeface="Arial" pitchFamily="34" charset="0"/>
                <a:cs typeface="Arial" pitchFamily="34" charset="0"/>
              </a:rPr>
              <a:t>Max doesn’t even </a:t>
            </a:r>
            <a:r>
              <a:rPr lang="en-US" sz="2000" dirty="0" smtClean="0">
                <a:solidFill>
                  <a:schemeClr val="tx1">
                    <a:lumMod val="65000"/>
                    <a:lumOff val="35000"/>
                  </a:schemeClr>
                </a:solidFill>
                <a:latin typeface="Arial" pitchFamily="34" charset="0"/>
                <a:cs typeface="Arial" pitchFamily="34" charset="0"/>
              </a:rPr>
              <a:t>know how to solve it </a:t>
            </a:r>
            <a:r>
              <a:rPr lang="en-US" sz="2000" dirty="0" smtClean="0">
                <a:solidFill>
                  <a:schemeClr val="tx1">
                    <a:lumMod val="65000"/>
                    <a:lumOff val="35000"/>
                  </a:schemeClr>
                </a:solidFill>
                <a:latin typeface="Arial" pitchFamily="34" charset="0"/>
                <a:cs typeface="Arial" pitchFamily="34" charset="0"/>
              </a:rPr>
              <a:t>himself BTW.</a:t>
            </a:r>
            <a:endParaRPr lang="en-US" sz="2000" dirty="0" smtClean="0">
              <a:solidFill>
                <a:schemeClr val="tx1">
                  <a:lumMod val="65000"/>
                  <a:lumOff val="35000"/>
                </a:schemeClr>
              </a:solidFill>
              <a:latin typeface="Arial" pitchFamily="34" charset="0"/>
              <a:cs typeface="Arial" pitchFamily="34" charset="0"/>
            </a:endParaRP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But after </a:t>
            </a:r>
            <a:r>
              <a:rPr lang="en-US" sz="2000" dirty="0" smtClean="0">
                <a:solidFill>
                  <a:schemeClr val="tx1">
                    <a:lumMod val="65000"/>
                    <a:lumOff val="35000"/>
                  </a:schemeClr>
                </a:solidFill>
                <a:latin typeface="Arial" pitchFamily="34" charset="0"/>
                <a:cs typeface="Arial" pitchFamily="34" charset="0"/>
              </a:rPr>
              <a:t>enough trial and error, you miraculously solve it.  You test your code, you commit it, and you wait for it to be reviewed and merged through the MR process.</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However, Max pops out of nowhere again and rejects your code.  He writes a laundry list of opinionated feedback on why it should be changed.  For example, removing comments, using switch statements instead of ternaries, </a:t>
            </a:r>
            <a:r>
              <a:rPr lang="en-US" sz="2000" dirty="0" smtClean="0">
                <a:solidFill>
                  <a:schemeClr val="tx1">
                    <a:lumMod val="65000"/>
                    <a:lumOff val="35000"/>
                  </a:schemeClr>
                </a:solidFill>
                <a:latin typeface="Arial" pitchFamily="34" charset="0"/>
                <a:cs typeface="Arial" pitchFamily="34" charset="0"/>
              </a:rPr>
              <a:t>or putting </a:t>
            </a:r>
            <a:r>
              <a:rPr lang="en-US" sz="2000" dirty="0" smtClean="0">
                <a:solidFill>
                  <a:schemeClr val="tx1">
                    <a:lumMod val="65000"/>
                    <a:lumOff val="35000"/>
                  </a:schemeClr>
                </a:solidFill>
                <a:latin typeface="Arial" pitchFamily="34" charset="0"/>
                <a:cs typeface="Arial" pitchFamily="34" charset="0"/>
              </a:rPr>
              <a:t>the code in a different </a:t>
            </a:r>
            <a:r>
              <a:rPr lang="en-US" sz="2000" dirty="0" smtClean="0">
                <a:solidFill>
                  <a:schemeClr val="tx1">
                    <a:lumMod val="65000"/>
                    <a:lumOff val="35000"/>
                  </a:schemeClr>
                </a:solidFill>
                <a:latin typeface="Arial" pitchFamily="34" charset="0"/>
                <a:cs typeface="Arial" pitchFamily="34" charset="0"/>
              </a:rPr>
              <a:t>component.  You realize that he has a ridiculous preference on how code should be done, so you ask to systemize his preferences i.e. always code on the 2</a:t>
            </a:r>
            <a:r>
              <a:rPr lang="en-US" sz="2000" baseline="30000" dirty="0" smtClean="0">
                <a:solidFill>
                  <a:schemeClr val="tx1">
                    <a:lumMod val="65000"/>
                    <a:lumOff val="35000"/>
                  </a:schemeClr>
                </a:solidFill>
                <a:latin typeface="Arial" pitchFamily="34" charset="0"/>
                <a:cs typeface="Arial" pitchFamily="34" charset="0"/>
              </a:rPr>
              <a:t>nd</a:t>
            </a:r>
            <a:r>
              <a:rPr lang="en-US" sz="2000" dirty="0" smtClean="0">
                <a:solidFill>
                  <a:schemeClr val="tx1">
                    <a:lumMod val="65000"/>
                    <a:lumOff val="35000"/>
                  </a:schemeClr>
                </a:solidFill>
                <a:latin typeface="Arial" pitchFamily="34" charset="0"/>
                <a:cs typeface="Arial" pitchFamily="34" charset="0"/>
              </a:rPr>
              <a:t> parent of each pur</a:t>
            </a:r>
            <a:r>
              <a:rPr lang="en-US" sz="2000" dirty="0" smtClean="0">
                <a:solidFill>
                  <a:schemeClr val="tx1">
                    <a:lumMod val="65000"/>
                    <a:lumOff val="35000"/>
                  </a:schemeClr>
                </a:solidFill>
                <a:latin typeface="Arial" pitchFamily="34" charset="0"/>
                <a:cs typeface="Arial" pitchFamily="34" charset="0"/>
              </a:rPr>
              <a:t>e component</a:t>
            </a:r>
            <a:r>
              <a:rPr lang="en-US" sz="2000" dirty="0" smtClean="0">
                <a:solidFill>
                  <a:schemeClr val="tx1">
                    <a:lumMod val="65000"/>
                    <a:lumOff val="35000"/>
                  </a:schemeClr>
                </a:solidFill>
                <a:latin typeface="Arial" pitchFamily="34" charset="0"/>
                <a:cs typeface="Arial" pitchFamily="34" charset="0"/>
              </a:rPr>
              <a:t>, but he is unable to do so.  You realize that he has no structure in anything that he is saying, that he is broken, and he is the person writing your reviews of whether you stay </a:t>
            </a:r>
            <a:r>
              <a:rPr lang="en-US" sz="2000" dirty="0" smtClean="0">
                <a:solidFill>
                  <a:schemeClr val="tx1">
                    <a:lumMod val="65000"/>
                    <a:lumOff val="35000"/>
                  </a:schemeClr>
                </a:solidFill>
                <a:latin typeface="Arial" pitchFamily="34" charset="0"/>
                <a:cs typeface="Arial" pitchFamily="34" charset="0"/>
              </a:rPr>
              <a:t>employed.</a:t>
            </a:r>
            <a:endParaRPr lang="en-US" sz="2000" dirty="0" smtClean="0">
              <a:solidFill>
                <a:schemeClr val="tx1">
                  <a:lumMod val="65000"/>
                  <a:lumOff val="35000"/>
                </a:schemeClr>
              </a:solidFill>
              <a:latin typeface="Arial" pitchFamily="34" charset="0"/>
              <a:cs typeface="Arial" pitchFamily="34" charset="0"/>
            </a:endParaRPr>
          </a:p>
          <a:p>
            <a:pPr algn="l"/>
            <a:endParaRPr lang="en-US" sz="2000" dirty="0" smtClean="0">
              <a:solidFill>
                <a:schemeClr val="tx1">
                  <a:lumMod val="65000"/>
                  <a:lumOff val="35000"/>
                </a:schemeClr>
              </a:solidFill>
              <a:latin typeface="Arial" pitchFamily="34" charset="0"/>
              <a:cs typeface="Arial" pitchFamily="34" charset="0"/>
            </a:endParaRPr>
          </a:p>
        </p:txBody>
      </p:sp>
      <p:sp>
        <p:nvSpPr>
          <p:cNvPr id="6"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THE FRICTION</a:t>
            </a:r>
            <a:endParaRPr lang="en-US" sz="2500" u="sng" dirty="0">
              <a:solidFill>
                <a:srgbClr val="3366CC"/>
              </a:solidFill>
              <a:latin typeface="Arial Black" pitchFamily="34"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04800" y="590550"/>
            <a:ext cx="8610600" cy="4267200"/>
          </a:xfrm>
        </p:spPr>
        <p:txBody>
          <a:bodyPr>
            <a:normAutofit/>
          </a:bodyPr>
          <a:lstStyle/>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In the meetings, he </a:t>
            </a:r>
            <a:r>
              <a:rPr lang="en-US" sz="2000" dirty="0" smtClean="0">
                <a:solidFill>
                  <a:schemeClr val="tx1">
                    <a:lumMod val="65000"/>
                    <a:lumOff val="35000"/>
                  </a:schemeClr>
                </a:solidFill>
                <a:latin typeface="Arial" pitchFamily="34" charset="0"/>
                <a:cs typeface="Arial" pitchFamily="34" charset="0"/>
              </a:rPr>
              <a:t>even </a:t>
            </a:r>
            <a:r>
              <a:rPr lang="en-US" sz="2000" dirty="0" smtClean="0">
                <a:solidFill>
                  <a:schemeClr val="tx1">
                    <a:lumMod val="65000"/>
                    <a:lumOff val="35000"/>
                  </a:schemeClr>
                </a:solidFill>
                <a:latin typeface="Arial" pitchFamily="34" charset="0"/>
                <a:cs typeface="Arial" pitchFamily="34" charset="0"/>
              </a:rPr>
              <a:t>makes stuff up by saying that writing comments causes memory </a:t>
            </a:r>
            <a:r>
              <a:rPr lang="en-US" sz="2000" dirty="0" smtClean="0">
                <a:solidFill>
                  <a:schemeClr val="tx1">
                    <a:lumMod val="65000"/>
                    <a:lumOff val="35000"/>
                  </a:schemeClr>
                </a:solidFill>
                <a:latin typeface="Arial" pitchFamily="34" charset="0"/>
                <a:cs typeface="Arial" pitchFamily="34" charset="0"/>
              </a:rPr>
              <a:t>leaks.  </a:t>
            </a:r>
            <a:r>
              <a:rPr lang="en-US" sz="2000" dirty="0" smtClean="0">
                <a:solidFill>
                  <a:schemeClr val="tx1">
                    <a:lumMod val="65000"/>
                    <a:lumOff val="35000"/>
                  </a:schemeClr>
                </a:solidFill>
                <a:latin typeface="Arial" pitchFamily="34" charset="0"/>
                <a:cs typeface="Arial" pitchFamily="34" charset="0"/>
              </a:rPr>
              <a:t>Since the Project Managers(PMs) are not tech-</a:t>
            </a:r>
            <a:r>
              <a:rPr lang="en-US" sz="2000" dirty="0" err="1" smtClean="0">
                <a:solidFill>
                  <a:schemeClr val="tx1">
                    <a:lumMod val="65000"/>
                    <a:lumOff val="35000"/>
                  </a:schemeClr>
                </a:solidFill>
                <a:latin typeface="Arial" pitchFamily="34" charset="0"/>
                <a:cs typeface="Arial" pitchFamily="34" charset="0"/>
              </a:rPr>
              <a:t>savy</a:t>
            </a:r>
            <a:r>
              <a:rPr lang="en-US" sz="2000" dirty="0" smtClean="0">
                <a:solidFill>
                  <a:schemeClr val="tx1">
                    <a:lumMod val="65000"/>
                    <a:lumOff val="35000"/>
                  </a:schemeClr>
                </a:solidFill>
                <a:latin typeface="Arial" pitchFamily="34" charset="0"/>
                <a:cs typeface="Arial" pitchFamily="34" charset="0"/>
              </a:rPr>
              <a:t>, they all believe him because Max is articulate.  </a:t>
            </a:r>
            <a:endParaRPr lang="en-US" sz="2000" dirty="0" smtClean="0">
              <a:solidFill>
                <a:schemeClr val="tx1">
                  <a:lumMod val="65000"/>
                  <a:lumOff val="35000"/>
                </a:schemeClr>
              </a:solidFill>
              <a:latin typeface="Arial" pitchFamily="34" charset="0"/>
              <a:cs typeface="Arial" pitchFamily="34" charset="0"/>
            </a:endParaRP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Max </a:t>
            </a:r>
            <a:r>
              <a:rPr lang="en-US" sz="2000" dirty="0" smtClean="0">
                <a:solidFill>
                  <a:schemeClr val="tx1">
                    <a:lumMod val="65000"/>
                    <a:lumOff val="35000"/>
                  </a:schemeClr>
                </a:solidFill>
                <a:latin typeface="Arial" pitchFamily="34" charset="0"/>
                <a:cs typeface="Arial" pitchFamily="34" charset="0"/>
              </a:rPr>
              <a:t>is surprised that you are not coding exactly the way he likes to code.  His list is so </a:t>
            </a:r>
            <a:r>
              <a:rPr lang="en-US" sz="2000" dirty="0" smtClean="0">
                <a:solidFill>
                  <a:schemeClr val="tx1">
                    <a:lumMod val="65000"/>
                    <a:lumOff val="35000"/>
                  </a:schemeClr>
                </a:solidFill>
                <a:latin typeface="Arial" pitchFamily="34" charset="0"/>
                <a:cs typeface="Arial" pitchFamily="34" charset="0"/>
              </a:rPr>
              <a:t>ridiculous, that </a:t>
            </a:r>
            <a:r>
              <a:rPr lang="en-US" sz="2000" dirty="0" smtClean="0">
                <a:solidFill>
                  <a:schemeClr val="tx1">
                    <a:lumMod val="65000"/>
                    <a:lumOff val="35000"/>
                  </a:schemeClr>
                </a:solidFill>
                <a:latin typeface="Arial" pitchFamily="34" charset="0"/>
                <a:cs typeface="Arial" pitchFamily="34" charset="0"/>
              </a:rPr>
              <a:t>you have to set a pair-coding session with him on every </a:t>
            </a:r>
            <a:r>
              <a:rPr lang="en-US" sz="2000" dirty="0" smtClean="0">
                <a:solidFill>
                  <a:schemeClr val="tx1">
                    <a:lumMod val="65000"/>
                    <a:lumOff val="35000"/>
                  </a:schemeClr>
                </a:solidFill>
                <a:latin typeface="Arial" pitchFamily="34" charset="0"/>
                <a:cs typeface="Arial" pitchFamily="34" charset="0"/>
              </a:rPr>
              <a:t>MR, </a:t>
            </a:r>
            <a:r>
              <a:rPr lang="en-US" sz="2000" dirty="0" smtClean="0">
                <a:solidFill>
                  <a:schemeClr val="tx1">
                    <a:lumMod val="65000"/>
                    <a:lumOff val="35000"/>
                  </a:schemeClr>
                </a:solidFill>
                <a:latin typeface="Arial" pitchFamily="34" charset="0"/>
                <a:cs typeface="Arial" pitchFamily="34" charset="0"/>
              </a:rPr>
              <a:t>and after you make the changes, he continues to reject your MRs for more changes.</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You beg to work with anyone but him, and you try </a:t>
            </a:r>
            <a:r>
              <a:rPr lang="en-US" sz="2000" dirty="0" smtClean="0">
                <a:solidFill>
                  <a:schemeClr val="tx1">
                    <a:lumMod val="65000"/>
                    <a:lumOff val="35000"/>
                  </a:schemeClr>
                </a:solidFill>
                <a:latin typeface="Arial" pitchFamily="34" charset="0"/>
                <a:cs typeface="Arial" pitchFamily="34" charset="0"/>
              </a:rPr>
              <a:t>to get backup approvers but he doesn’t let you, he only let’s himself be the approver, so the whole dev team has to go through him for code to be merged to master</a:t>
            </a:r>
            <a:r>
              <a:rPr lang="en-US" sz="2000" dirty="0" smtClean="0">
                <a:solidFill>
                  <a:schemeClr val="tx1">
                    <a:lumMod val="65000"/>
                    <a:lumOff val="35000"/>
                  </a:schemeClr>
                </a:solidFill>
                <a:latin typeface="Arial" pitchFamily="34" charset="0"/>
                <a:cs typeface="Arial" pitchFamily="34" charset="0"/>
              </a:rPr>
              <a:t>.</a:t>
            </a:r>
            <a:endParaRPr lang="en-US" sz="1600" dirty="0" smtClean="0">
              <a:solidFill>
                <a:schemeClr val="tx1">
                  <a:lumMod val="65000"/>
                  <a:lumOff val="35000"/>
                </a:schemeClr>
              </a:solidFill>
              <a:latin typeface="Arial" pitchFamily="34" charset="0"/>
              <a:cs typeface="Arial" pitchFamily="34" charset="0"/>
            </a:endParaRP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endParaRPr lang="en-US" sz="2000" dirty="0" smtClean="0">
              <a:solidFill>
                <a:schemeClr val="tx1">
                  <a:lumMod val="65000"/>
                  <a:lumOff val="35000"/>
                </a:schemeClr>
              </a:solidFill>
              <a:latin typeface="Arial" pitchFamily="34" charset="0"/>
              <a:cs typeface="Arial" pitchFamily="34" charset="0"/>
            </a:endParaRPr>
          </a:p>
        </p:txBody>
      </p:sp>
      <p:sp>
        <p:nvSpPr>
          <p:cNvPr id="6"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THE FRICTION</a:t>
            </a:r>
            <a:endParaRPr lang="en-US" sz="2500" u="sng" dirty="0">
              <a:solidFill>
                <a:srgbClr val="3366CC"/>
              </a:solidFill>
              <a:latin typeface="Arial Black" pitchFamily="34"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04800" y="590550"/>
            <a:ext cx="8610600" cy="4267200"/>
          </a:xfrm>
        </p:spPr>
        <p:txBody>
          <a:bodyPr>
            <a:normAutofit/>
          </a:bodyPr>
          <a:lstStyle/>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At </a:t>
            </a:r>
            <a:r>
              <a:rPr lang="en-US" sz="2000" dirty="0" smtClean="0">
                <a:solidFill>
                  <a:schemeClr val="tx1">
                    <a:lumMod val="65000"/>
                    <a:lumOff val="35000"/>
                  </a:schemeClr>
                </a:solidFill>
                <a:latin typeface="Arial" pitchFamily="34" charset="0"/>
                <a:cs typeface="Arial" pitchFamily="34" charset="0"/>
              </a:rPr>
              <a:t>some point, the PMs start to question why there’s no progress being made on the app.  The </a:t>
            </a:r>
            <a:r>
              <a:rPr lang="en-US" sz="2000" dirty="0" err="1" smtClean="0">
                <a:solidFill>
                  <a:schemeClr val="tx1">
                    <a:lumMod val="65000"/>
                    <a:lumOff val="35000"/>
                  </a:schemeClr>
                </a:solidFill>
                <a:latin typeface="Arial" pitchFamily="34" charset="0"/>
                <a:cs typeface="Arial" pitchFamily="34" charset="0"/>
              </a:rPr>
              <a:t>devs</a:t>
            </a:r>
            <a:r>
              <a:rPr lang="en-US" sz="2000" dirty="0" smtClean="0">
                <a:solidFill>
                  <a:schemeClr val="tx1">
                    <a:lumMod val="65000"/>
                    <a:lumOff val="35000"/>
                  </a:schemeClr>
                </a:solidFill>
                <a:latin typeface="Arial" pitchFamily="34" charset="0"/>
                <a:cs typeface="Arial" pitchFamily="34" charset="0"/>
              </a:rPr>
              <a:t> have no say in these discussions because </a:t>
            </a:r>
            <a:r>
              <a:rPr lang="en-US" sz="2000" dirty="0" smtClean="0">
                <a:solidFill>
                  <a:schemeClr val="tx1">
                    <a:lumMod val="65000"/>
                    <a:lumOff val="35000"/>
                  </a:schemeClr>
                </a:solidFill>
                <a:latin typeface="Arial" pitchFamily="34" charset="0"/>
                <a:cs typeface="Arial" pitchFamily="34" charset="0"/>
              </a:rPr>
              <a:t>they’re </a:t>
            </a:r>
            <a:r>
              <a:rPr lang="en-US" sz="2000" dirty="0" smtClean="0">
                <a:solidFill>
                  <a:schemeClr val="tx1">
                    <a:lumMod val="65000"/>
                    <a:lumOff val="35000"/>
                  </a:schemeClr>
                </a:solidFill>
                <a:latin typeface="Arial" pitchFamily="34" charset="0"/>
                <a:cs typeface="Arial" pitchFamily="34" charset="0"/>
              </a:rPr>
              <a:t>not part of the leadership meetings, so Max points the finger at the dev team and says it’s all their fault.</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His deception and authority was so bad, that he would even violate corporate HR policies.  For instance, he would decline PTO requests unless they were used for </a:t>
            </a:r>
            <a:r>
              <a:rPr lang="en-US" sz="2000" dirty="0" smtClean="0">
                <a:solidFill>
                  <a:schemeClr val="tx1">
                    <a:lumMod val="65000"/>
                    <a:lumOff val="35000"/>
                  </a:schemeClr>
                </a:solidFill>
                <a:latin typeface="Arial" pitchFamily="34" charset="0"/>
                <a:cs typeface="Arial" pitchFamily="34" charset="0"/>
              </a:rPr>
              <a:t>emergencies.  It’s his way or the highway, and even corporate leadership has no say in his world.</a:t>
            </a:r>
            <a:endParaRPr lang="en-US" sz="2000" dirty="0" smtClean="0">
              <a:solidFill>
                <a:schemeClr val="tx1">
                  <a:lumMod val="65000"/>
                  <a:lumOff val="35000"/>
                </a:schemeClr>
              </a:solidFill>
              <a:latin typeface="Arial" pitchFamily="34" charset="0"/>
              <a:cs typeface="Arial" pitchFamily="34" charset="0"/>
            </a:endParaRP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3 </a:t>
            </a:r>
            <a:r>
              <a:rPr lang="en-US" sz="2000" dirty="0" err="1" smtClean="0">
                <a:solidFill>
                  <a:schemeClr val="tx1">
                    <a:lumMod val="65000"/>
                    <a:lumOff val="35000"/>
                  </a:schemeClr>
                </a:solidFill>
                <a:latin typeface="Arial" pitchFamily="34" charset="0"/>
                <a:cs typeface="Arial" pitchFamily="34" charset="0"/>
              </a:rPr>
              <a:t>devs</a:t>
            </a:r>
            <a:r>
              <a:rPr lang="en-US" sz="2000" dirty="0" smtClean="0">
                <a:solidFill>
                  <a:schemeClr val="tx1">
                    <a:lumMod val="65000"/>
                    <a:lumOff val="35000"/>
                  </a:schemeClr>
                </a:solidFill>
                <a:latin typeface="Arial" pitchFamily="34" charset="0"/>
                <a:cs typeface="Arial" pitchFamily="34" charset="0"/>
              </a:rPr>
              <a:t> with 10 YOE left the company </a:t>
            </a:r>
            <a:r>
              <a:rPr lang="en-US" sz="2000" dirty="0" smtClean="0">
                <a:solidFill>
                  <a:schemeClr val="tx1">
                    <a:lumMod val="65000"/>
                    <a:lumOff val="35000"/>
                  </a:schemeClr>
                </a:solidFill>
                <a:latin typeface="Arial" pitchFamily="34" charset="0"/>
                <a:cs typeface="Arial" pitchFamily="34" charset="0"/>
              </a:rPr>
              <a:t>for no other reason than because of </a:t>
            </a:r>
            <a:r>
              <a:rPr lang="en-US" sz="2000" dirty="0" smtClean="0">
                <a:solidFill>
                  <a:schemeClr val="tx1">
                    <a:lumMod val="65000"/>
                    <a:lumOff val="35000"/>
                  </a:schemeClr>
                </a:solidFill>
                <a:latin typeface="Arial" pitchFamily="34" charset="0"/>
                <a:cs typeface="Arial" pitchFamily="34" charset="0"/>
              </a:rPr>
              <a:t>dealing with him.</a:t>
            </a:r>
          </a:p>
          <a:p>
            <a:pPr algn="l">
              <a:buFont typeface="Arial" pitchFamily="34" charset="0"/>
              <a:buChar char="●"/>
            </a:pPr>
            <a:endParaRPr lang="en-US" sz="1600" dirty="0" smtClean="0">
              <a:solidFill>
                <a:schemeClr val="tx1">
                  <a:lumMod val="65000"/>
                  <a:lumOff val="35000"/>
                </a:schemeClr>
              </a:solidFill>
              <a:latin typeface="Arial" pitchFamily="34" charset="0"/>
              <a:cs typeface="Arial" pitchFamily="34" charset="0"/>
            </a:endParaRP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endParaRPr lang="en-US" sz="2000" dirty="0" smtClean="0">
              <a:solidFill>
                <a:schemeClr val="tx1">
                  <a:lumMod val="65000"/>
                  <a:lumOff val="35000"/>
                </a:schemeClr>
              </a:solidFill>
              <a:latin typeface="Arial" pitchFamily="34" charset="0"/>
              <a:cs typeface="Arial" pitchFamily="34" charset="0"/>
            </a:endParaRPr>
          </a:p>
        </p:txBody>
      </p:sp>
      <p:sp>
        <p:nvSpPr>
          <p:cNvPr id="6"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INCOMPETENCE </a:t>
            </a:r>
            <a:r>
              <a:rPr lang="en-US" sz="2500" u="sng" dirty="0" smtClean="0">
                <a:solidFill>
                  <a:srgbClr val="3366CC"/>
                </a:solidFill>
                <a:latin typeface="Arial Black" pitchFamily="34" charset="0"/>
              </a:rPr>
              <a:t>GROWS </a:t>
            </a:r>
            <a:r>
              <a:rPr lang="en-US" sz="2500" u="sng" dirty="0" smtClean="0">
                <a:solidFill>
                  <a:srgbClr val="3366CC"/>
                </a:solidFill>
                <a:latin typeface="Arial Black" pitchFamily="34" charset="0"/>
              </a:rPr>
              <a:t>VISIBILITY</a:t>
            </a:r>
            <a:endParaRPr lang="en-US" sz="2500" u="sng" dirty="0">
              <a:solidFill>
                <a:srgbClr val="3366CC"/>
              </a:solidFill>
              <a:latin typeface="Arial Black" pitchFamily="34"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04800" y="590550"/>
            <a:ext cx="4648200" cy="4343400"/>
          </a:xfrm>
        </p:spPr>
        <p:txBody>
          <a:bodyPr>
            <a:normAutofit fontScale="92500" lnSpcReduction="10000"/>
          </a:bodyPr>
          <a:lstStyle/>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His </a:t>
            </a:r>
            <a:r>
              <a:rPr lang="en-US" sz="2000" dirty="0" smtClean="0">
                <a:solidFill>
                  <a:schemeClr val="tx1">
                    <a:lumMod val="65000"/>
                    <a:lumOff val="35000"/>
                  </a:schemeClr>
                </a:solidFill>
                <a:latin typeface="Arial" pitchFamily="34" charset="0"/>
                <a:cs typeface="Arial" pitchFamily="34" charset="0"/>
              </a:rPr>
              <a:t>first and only direct report stayed submissive for months because he knew Max was insane, but one day, he spoke out because the practices of Max was holding up the entire department and could have cost everyone’s job.  Max fired his direct report one day after speaking out because that is what psychopaths do when they are exposed.</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1 week later, the company realized that Max was the mole and fired him, but at that point, </a:t>
            </a:r>
            <a:r>
              <a:rPr lang="en-US" sz="2000" dirty="0" smtClean="0">
                <a:solidFill>
                  <a:schemeClr val="tx1">
                    <a:lumMod val="65000"/>
                    <a:lumOff val="35000"/>
                  </a:schemeClr>
                </a:solidFill>
                <a:latin typeface="Arial" pitchFamily="34" charset="0"/>
                <a:cs typeface="Arial" pitchFamily="34" charset="0"/>
              </a:rPr>
              <a:t>it was too late, because the </a:t>
            </a:r>
            <a:r>
              <a:rPr lang="en-US" sz="2000" dirty="0" smtClean="0">
                <a:solidFill>
                  <a:schemeClr val="tx1">
                    <a:lumMod val="65000"/>
                    <a:lumOff val="35000"/>
                  </a:schemeClr>
                </a:solidFill>
                <a:latin typeface="Arial" pitchFamily="34" charset="0"/>
                <a:cs typeface="Arial" pitchFamily="34" charset="0"/>
              </a:rPr>
              <a:t>entire dev team was gone and they were left with </a:t>
            </a:r>
            <a:r>
              <a:rPr lang="en-US" sz="2000" dirty="0" smtClean="0">
                <a:solidFill>
                  <a:schemeClr val="tx1">
                    <a:lumMod val="65000"/>
                    <a:lumOff val="35000"/>
                  </a:schemeClr>
                </a:solidFill>
                <a:latin typeface="Arial" pitchFamily="34" charset="0"/>
                <a:cs typeface="Arial" pitchFamily="34" charset="0"/>
              </a:rPr>
              <a:t>next to zero subject matter expertise on the app that was the flagship seller to the corporation.</a:t>
            </a:r>
            <a:endParaRPr lang="en-US" sz="2000" dirty="0" smtClean="0">
              <a:solidFill>
                <a:schemeClr val="tx1">
                  <a:lumMod val="65000"/>
                  <a:lumOff val="35000"/>
                </a:schemeClr>
              </a:solidFill>
              <a:latin typeface="Arial" pitchFamily="34" charset="0"/>
              <a:cs typeface="Arial" pitchFamily="34" charset="0"/>
            </a:endParaRP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endParaRPr lang="en-US" sz="2000" dirty="0" smtClean="0">
              <a:solidFill>
                <a:schemeClr val="tx1">
                  <a:lumMod val="65000"/>
                  <a:lumOff val="35000"/>
                </a:schemeClr>
              </a:solidFill>
              <a:latin typeface="Arial" pitchFamily="34" charset="0"/>
              <a:cs typeface="Arial" pitchFamily="34" charset="0"/>
            </a:endParaRPr>
          </a:p>
        </p:txBody>
      </p:sp>
      <p:sp>
        <p:nvSpPr>
          <p:cNvPr id="6"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THE TERMINATION</a:t>
            </a:r>
            <a:endParaRPr lang="en-US" sz="2500" u="sng" dirty="0">
              <a:solidFill>
                <a:srgbClr val="3366CC"/>
              </a:solidFill>
              <a:latin typeface="Arial Black" pitchFamily="34" charset="0"/>
            </a:endParaRPr>
          </a:p>
        </p:txBody>
      </p:sp>
      <p:pic>
        <p:nvPicPr>
          <p:cNvPr id="5122" name="Picture 2" descr="https://i.kym-cdn.com/entries/icons/original/000/003/878/1237917779613a.jpg?1284764479"/>
          <p:cNvPicPr>
            <a:picLocks noChangeAspect="1" noChangeArrowheads="1"/>
          </p:cNvPicPr>
          <p:nvPr/>
        </p:nvPicPr>
        <p:blipFill>
          <a:blip r:embed="rId2" cstate="print"/>
          <a:srcRect/>
          <a:stretch>
            <a:fillRect/>
          </a:stretch>
        </p:blipFill>
        <p:spPr bwMode="auto">
          <a:xfrm>
            <a:off x="5105400" y="819150"/>
            <a:ext cx="3581400" cy="3835564"/>
          </a:xfrm>
          <a:prstGeom prst="rect">
            <a:avLst/>
          </a:prstGeom>
          <a:noFill/>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04800" y="971550"/>
            <a:ext cx="8610600" cy="3962400"/>
          </a:xfrm>
        </p:spPr>
        <p:txBody>
          <a:bodyPr>
            <a:normAutofit fontScale="85000" lnSpcReduction="10000"/>
          </a:bodyPr>
          <a:lstStyle/>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Working with people is part of engineering.</a:t>
            </a: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Understanding personality types will help improve leadership and communication.</a:t>
            </a: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Understanding that people value different things will help facilitate meetings.  For example, a hardcore democrat will rarely convince a hardcore republican about their ideas.  Similarly, a hardcore scientist will rarely convince a hardcore religious person about their ideas, because everyone values different things.</a:t>
            </a: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It’s important to optimize communication based on what people value.  For example, keep the material high level when speaking with managers.</a:t>
            </a: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Conflicts are often the result of misunderstanding instead of actual disagreement.</a:t>
            </a: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endParaRPr lang="en-US" sz="2000" dirty="0" smtClean="0">
              <a:solidFill>
                <a:schemeClr val="tx1">
                  <a:lumMod val="65000"/>
                  <a:lumOff val="35000"/>
                </a:schemeClr>
              </a:solidFill>
              <a:latin typeface="Arial" pitchFamily="34" charset="0"/>
              <a:cs typeface="Arial" pitchFamily="34" charset="0"/>
            </a:endParaRPr>
          </a:p>
        </p:txBody>
      </p:sp>
      <p:sp>
        <p:nvSpPr>
          <p:cNvPr id="6"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BACKGROUND</a:t>
            </a:r>
            <a:endParaRPr lang="en-US" sz="2500" u="sng" dirty="0">
              <a:solidFill>
                <a:srgbClr val="3366CC"/>
              </a:solidFill>
              <a:latin typeface="Arial Black" pitchFamily="34"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04800" y="666750"/>
            <a:ext cx="4495800" cy="4267200"/>
          </a:xfrm>
        </p:spPr>
        <p:txBody>
          <a:bodyPr>
            <a:normAutofit fontScale="85000" lnSpcReduction="10000"/>
          </a:bodyPr>
          <a:lstStyle/>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Even though the actual value to the company was speaking out and bypassing Max to complete MRs, it cost the </a:t>
            </a:r>
            <a:r>
              <a:rPr lang="en-US" sz="2000" dirty="0" err="1" smtClean="0">
                <a:solidFill>
                  <a:schemeClr val="tx1">
                    <a:lumMod val="65000"/>
                    <a:lumOff val="35000"/>
                  </a:schemeClr>
                </a:solidFill>
                <a:latin typeface="Arial" pitchFamily="34" charset="0"/>
                <a:cs typeface="Arial" pitchFamily="34" charset="0"/>
              </a:rPr>
              <a:t>dev’s</a:t>
            </a:r>
            <a:r>
              <a:rPr lang="en-US" sz="2000" dirty="0" smtClean="0">
                <a:solidFill>
                  <a:schemeClr val="tx1">
                    <a:lumMod val="65000"/>
                    <a:lumOff val="35000"/>
                  </a:schemeClr>
                </a:solidFill>
                <a:latin typeface="Arial" pitchFamily="34" charset="0"/>
                <a:cs typeface="Arial" pitchFamily="34" charset="0"/>
              </a:rPr>
              <a:t> job, and even though making your boss happy was detrimental to the company, it had higher perceived value </a:t>
            </a:r>
            <a:r>
              <a:rPr lang="en-US" sz="2000" dirty="0" smtClean="0">
                <a:solidFill>
                  <a:schemeClr val="tx1">
                    <a:lumMod val="65000"/>
                    <a:lumOff val="35000"/>
                  </a:schemeClr>
                </a:solidFill>
                <a:latin typeface="Arial" pitchFamily="34" charset="0"/>
                <a:cs typeface="Arial" pitchFamily="34" charset="0"/>
              </a:rPr>
              <a:t>but low actual value.</a:t>
            </a:r>
            <a:endParaRPr lang="en-US" sz="2000" dirty="0" smtClean="0">
              <a:solidFill>
                <a:schemeClr val="tx1">
                  <a:lumMod val="65000"/>
                  <a:lumOff val="35000"/>
                </a:schemeClr>
              </a:solidFill>
              <a:latin typeface="Arial" pitchFamily="34" charset="0"/>
              <a:cs typeface="Arial" pitchFamily="34" charset="0"/>
            </a:endParaRP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Erika Cheung was in a similar situation.  She did not want to lose her job or reputation to expose the corrupt practices of psychopath Elizabeth Holmes, but eventually did and successfully took down a billion $ company.</a:t>
            </a:r>
          </a:p>
          <a:p>
            <a:pPr algn="l">
              <a:buFont typeface="Arial" pitchFamily="34" charset="0"/>
              <a:buChar char="●"/>
            </a:pPr>
            <a:r>
              <a:rPr lang="en-US" sz="2000" dirty="0" err="1" smtClean="0">
                <a:solidFill>
                  <a:schemeClr val="tx1">
                    <a:lumMod val="65000"/>
                    <a:lumOff val="35000"/>
                  </a:schemeClr>
                </a:solidFill>
                <a:latin typeface="Arial" pitchFamily="34" charset="0"/>
                <a:cs typeface="Arial" pitchFamily="34" charset="0"/>
              </a:rPr>
              <a:t>Whistleblowing</a:t>
            </a:r>
            <a:r>
              <a:rPr lang="en-US" sz="2000" dirty="0" smtClean="0">
                <a:solidFill>
                  <a:schemeClr val="tx1">
                    <a:lumMod val="65000"/>
                    <a:lumOff val="35000"/>
                  </a:schemeClr>
                </a:solidFill>
                <a:latin typeface="Arial" pitchFamily="34" charset="0"/>
                <a:cs typeface="Arial" pitchFamily="34" charset="0"/>
              </a:rPr>
              <a:t> is not always a good thing, it should be done with caution and only if the practices are truly corrupt.  There is a scale of how severe a situation is before </a:t>
            </a:r>
            <a:r>
              <a:rPr lang="en-US" sz="2000" dirty="0" err="1" smtClean="0">
                <a:solidFill>
                  <a:schemeClr val="tx1">
                    <a:lumMod val="65000"/>
                    <a:lumOff val="35000"/>
                  </a:schemeClr>
                </a:solidFill>
                <a:latin typeface="Arial" pitchFamily="34" charset="0"/>
                <a:cs typeface="Arial" pitchFamily="34" charset="0"/>
              </a:rPr>
              <a:t>whistleblowing</a:t>
            </a:r>
            <a:r>
              <a:rPr lang="en-US" sz="2000" dirty="0" smtClean="0">
                <a:solidFill>
                  <a:schemeClr val="tx1">
                    <a:lumMod val="65000"/>
                    <a:lumOff val="35000"/>
                  </a:schemeClr>
                </a:solidFill>
                <a:latin typeface="Arial" pitchFamily="34" charset="0"/>
                <a:cs typeface="Arial" pitchFamily="34" charset="0"/>
              </a:rPr>
              <a:t> is required.</a:t>
            </a: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endParaRPr lang="en-US" sz="2000" dirty="0" smtClean="0">
              <a:solidFill>
                <a:schemeClr val="tx1">
                  <a:lumMod val="65000"/>
                  <a:lumOff val="35000"/>
                </a:schemeClr>
              </a:solidFill>
              <a:latin typeface="Arial" pitchFamily="34" charset="0"/>
              <a:cs typeface="Arial" pitchFamily="34" charset="0"/>
            </a:endParaRPr>
          </a:p>
        </p:txBody>
      </p:sp>
      <p:sp>
        <p:nvSpPr>
          <p:cNvPr id="6"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WHISTELBLOWING</a:t>
            </a:r>
            <a:endParaRPr lang="en-US" sz="2500" u="sng" dirty="0">
              <a:solidFill>
                <a:srgbClr val="3366CC"/>
              </a:solidFill>
              <a:latin typeface="Arial Black" pitchFamily="34" charset="0"/>
            </a:endParaRPr>
          </a:p>
        </p:txBody>
      </p:sp>
      <p:pic>
        <p:nvPicPr>
          <p:cNvPr id="5" name="Picture 2"/>
          <p:cNvPicPr>
            <a:picLocks noChangeAspect="1" noChangeArrowheads="1"/>
          </p:cNvPicPr>
          <p:nvPr/>
        </p:nvPicPr>
        <p:blipFill>
          <a:blip r:embed="rId2" cstate="print"/>
          <a:srcRect/>
          <a:stretch>
            <a:fillRect/>
          </a:stretch>
        </p:blipFill>
        <p:spPr bwMode="auto">
          <a:xfrm>
            <a:off x="5029200" y="742950"/>
            <a:ext cx="3734200" cy="4030758"/>
          </a:xfrm>
          <a:prstGeom prst="rect">
            <a:avLst/>
          </a:prstGeom>
          <a:noFill/>
          <a:ln w="9525">
            <a:noFill/>
            <a:miter lim="800000"/>
            <a:headEnd/>
            <a:tailEnd/>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cstate="print"/>
          <a:srcRect/>
          <a:stretch>
            <a:fillRect/>
          </a:stretch>
        </p:blipFill>
        <p:spPr bwMode="auto">
          <a:xfrm>
            <a:off x="1" y="0"/>
            <a:ext cx="9144000" cy="5143500"/>
          </a:xfrm>
          <a:prstGeom prst="rect">
            <a:avLst/>
          </a:prstGeom>
          <a:noFill/>
          <a:ln w="9525">
            <a:noFill/>
            <a:miter lim="800000"/>
            <a:headEnd/>
            <a:tailEnd/>
          </a:ln>
        </p:spPr>
      </p:pic>
      <p:sp>
        <p:nvSpPr>
          <p:cNvPr id="8" name="Title 1"/>
          <p:cNvSpPr>
            <a:spLocks noGrp="1"/>
          </p:cNvSpPr>
          <p:nvPr>
            <p:ph type="ctrTitle"/>
          </p:nvPr>
        </p:nvSpPr>
        <p:spPr>
          <a:xfrm>
            <a:off x="152400" y="2419350"/>
            <a:ext cx="3200400" cy="438150"/>
          </a:xfrm>
        </p:spPr>
        <p:txBody>
          <a:bodyPr>
            <a:noAutofit/>
          </a:bodyPr>
          <a:lstStyle/>
          <a:p>
            <a:r>
              <a:rPr lang="en-US" sz="2500" dirty="0" smtClean="0">
                <a:solidFill>
                  <a:srgbClr val="FFFF00"/>
                </a:solidFill>
                <a:latin typeface="Arial Black" pitchFamily="34" charset="0"/>
              </a:rPr>
              <a:t>BEST PRACTICE FANATICS</a:t>
            </a:r>
            <a:endParaRPr lang="en-US" sz="2500" dirty="0">
              <a:solidFill>
                <a:srgbClr val="FFFF00"/>
              </a:solidFill>
              <a:latin typeface="Arial Black" pitchFamily="34" charset="0"/>
            </a:endParaRPr>
          </a:p>
        </p:txBody>
      </p:sp>
      <p:sp>
        <p:nvSpPr>
          <p:cNvPr id="9" name="Title 1"/>
          <p:cNvSpPr txBox="1">
            <a:spLocks/>
          </p:cNvSpPr>
          <p:nvPr/>
        </p:nvSpPr>
        <p:spPr>
          <a:xfrm>
            <a:off x="0" y="4552950"/>
            <a:ext cx="9144000" cy="438150"/>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000" dirty="0" smtClean="0">
                <a:ln w="12700">
                  <a:solidFill>
                    <a:srgbClr val="FF0000"/>
                  </a:solidFill>
                </a:ln>
                <a:solidFill>
                  <a:srgbClr val="FFFF00"/>
                </a:solidFill>
                <a:latin typeface="Arial Black" pitchFamily="34" charset="0"/>
                <a:ea typeface="+mj-ea"/>
                <a:cs typeface="+mj-cs"/>
              </a:rPr>
              <a:t>BE NEITHER, JUST BE PRAGMATIC!</a:t>
            </a:r>
          </a:p>
          <a:p>
            <a:pPr marL="0" marR="0" lvl="0" indent="0" algn="ctr" defTabSz="914400" rtl="0" eaLnBrk="1" fontAlgn="auto" latinLnBrk="0" hangingPunct="1">
              <a:lnSpc>
                <a:spcPct val="100000"/>
              </a:lnSpc>
              <a:spcBef>
                <a:spcPct val="0"/>
              </a:spcBef>
              <a:spcAft>
                <a:spcPts val="0"/>
              </a:spcAft>
              <a:buClrTx/>
              <a:buSzTx/>
              <a:buFontTx/>
              <a:buNone/>
              <a:tabLst/>
              <a:defRPr/>
            </a:pPr>
            <a:r>
              <a:rPr lang="en-US" sz="2000" dirty="0" smtClean="0">
                <a:ln w="12700">
                  <a:solidFill>
                    <a:srgbClr val="FF0000"/>
                  </a:solidFill>
                </a:ln>
                <a:solidFill>
                  <a:srgbClr val="FFFF00"/>
                </a:solidFill>
                <a:latin typeface="Arial Black" pitchFamily="34" charset="0"/>
                <a:ea typeface="+mj-ea"/>
                <a:cs typeface="+mj-cs"/>
              </a:rPr>
              <a:t>SEE </a:t>
            </a:r>
            <a:r>
              <a:rPr kumimoji="0" lang="en-US" sz="2000" b="0" i="0" strike="noStrike" kern="1200" cap="none" spc="0" normalizeH="0" baseline="0" noProof="0" dirty="0" smtClean="0">
                <a:ln w="12700">
                  <a:solidFill>
                    <a:srgbClr val="FF0000"/>
                  </a:solidFill>
                </a:ln>
                <a:solidFill>
                  <a:srgbClr val="FFFF00"/>
                </a:solidFill>
                <a:effectLst/>
                <a:uLnTx/>
                <a:uFillTx/>
                <a:latin typeface="Arial Black" pitchFamily="34" charset="0"/>
                <a:ea typeface="+mj-ea"/>
                <a:cs typeface="+mj-cs"/>
              </a:rPr>
              <a:t>THE FOREST INSTEAD OF THE TREE!</a:t>
            </a:r>
            <a:endParaRPr kumimoji="0" lang="en-US" sz="2000" b="0" i="0" strike="noStrike" kern="1200" cap="none" spc="0" normalizeH="0" baseline="0" noProof="0" dirty="0">
              <a:ln w="12700">
                <a:solidFill>
                  <a:srgbClr val="FF0000"/>
                </a:solidFill>
              </a:ln>
              <a:solidFill>
                <a:srgbClr val="FFFF00"/>
              </a:solidFill>
              <a:effectLst/>
              <a:uLnTx/>
              <a:uFillTx/>
              <a:latin typeface="Arial Black" pitchFamily="34" charset="0"/>
              <a:ea typeface="+mj-ea"/>
              <a:cs typeface="+mj-cs"/>
            </a:endParaRPr>
          </a:p>
        </p:txBody>
      </p:sp>
      <p:sp>
        <p:nvSpPr>
          <p:cNvPr id="10" name="Rectangle 9"/>
          <p:cNvSpPr/>
          <p:nvPr/>
        </p:nvSpPr>
        <p:spPr>
          <a:xfrm>
            <a:off x="6324600" y="2190750"/>
            <a:ext cx="2323713" cy="861774"/>
          </a:xfrm>
          <a:prstGeom prst="rect">
            <a:avLst/>
          </a:prstGeom>
        </p:spPr>
        <p:txBody>
          <a:bodyPr wrap="none">
            <a:spAutoFit/>
          </a:bodyPr>
          <a:lstStyle/>
          <a:p>
            <a:pPr algn="ctr"/>
            <a:r>
              <a:rPr lang="en-US" sz="2500" dirty="0" smtClean="0">
                <a:solidFill>
                  <a:srgbClr val="FFFF00"/>
                </a:solidFill>
                <a:latin typeface="Arial Black" pitchFamily="34" charset="0"/>
              </a:rPr>
              <a:t>SPAGHETTI </a:t>
            </a:r>
          </a:p>
          <a:p>
            <a:pPr algn="ctr"/>
            <a:r>
              <a:rPr lang="en-US" sz="2500" dirty="0" smtClean="0">
                <a:solidFill>
                  <a:srgbClr val="FFFF00"/>
                </a:solidFill>
                <a:latin typeface="Arial Black" pitchFamily="34" charset="0"/>
              </a:rPr>
              <a:t>CODERS</a:t>
            </a:r>
            <a:endParaRPr lang="en-US" sz="25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04800" y="971550"/>
            <a:ext cx="3962400" cy="3962400"/>
          </a:xfrm>
        </p:spPr>
        <p:txBody>
          <a:bodyPr>
            <a:normAutofit fontScale="92500" lnSpcReduction="10000"/>
          </a:bodyPr>
          <a:lstStyle/>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There are 4 personality types:</a:t>
            </a:r>
          </a:p>
          <a:p>
            <a:pPr lvl="1" algn="l">
              <a:buFont typeface="Arial" pitchFamily="34" charset="0"/>
              <a:buChar char="●"/>
            </a:pPr>
            <a:r>
              <a:rPr lang="en-US" sz="1600" dirty="0" smtClean="0">
                <a:solidFill>
                  <a:schemeClr val="tx1">
                    <a:lumMod val="65000"/>
                    <a:lumOff val="35000"/>
                  </a:schemeClr>
                </a:solidFill>
                <a:latin typeface="Arial" pitchFamily="34" charset="0"/>
                <a:cs typeface="Arial" pitchFamily="34" charset="0"/>
              </a:rPr>
              <a:t>Drivers</a:t>
            </a:r>
          </a:p>
          <a:p>
            <a:pPr lvl="1" algn="l">
              <a:buFont typeface="Arial" pitchFamily="34" charset="0"/>
              <a:buChar char="●"/>
            </a:pPr>
            <a:r>
              <a:rPr lang="en-US" sz="1600" dirty="0" err="1" smtClean="0">
                <a:solidFill>
                  <a:schemeClr val="tx1">
                    <a:lumMod val="65000"/>
                    <a:lumOff val="35000"/>
                  </a:schemeClr>
                </a:solidFill>
                <a:latin typeface="Arial" pitchFamily="34" charset="0"/>
                <a:cs typeface="Arial" pitchFamily="34" charset="0"/>
              </a:rPr>
              <a:t>Analyticals</a:t>
            </a:r>
            <a:endParaRPr lang="en-US" sz="1600" dirty="0" smtClean="0">
              <a:solidFill>
                <a:schemeClr val="tx1">
                  <a:lumMod val="65000"/>
                  <a:lumOff val="35000"/>
                </a:schemeClr>
              </a:solidFill>
              <a:latin typeface="Arial" pitchFamily="34" charset="0"/>
              <a:cs typeface="Arial" pitchFamily="34" charset="0"/>
            </a:endParaRPr>
          </a:p>
          <a:p>
            <a:pPr lvl="1" algn="l">
              <a:buFont typeface="Arial" pitchFamily="34" charset="0"/>
              <a:buChar char="●"/>
            </a:pPr>
            <a:r>
              <a:rPr lang="en-US" sz="1600" dirty="0" err="1" smtClean="0">
                <a:solidFill>
                  <a:schemeClr val="tx1">
                    <a:lumMod val="65000"/>
                    <a:lumOff val="35000"/>
                  </a:schemeClr>
                </a:solidFill>
                <a:latin typeface="Arial" pitchFamily="34" charset="0"/>
                <a:cs typeface="Arial" pitchFamily="34" charset="0"/>
              </a:rPr>
              <a:t>Amiables</a:t>
            </a:r>
            <a:endParaRPr lang="en-US" sz="1600" dirty="0" smtClean="0">
              <a:solidFill>
                <a:schemeClr val="tx1">
                  <a:lumMod val="65000"/>
                  <a:lumOff val="35000"/>
                </a:schemeClr>
              </a:solidFill>
              <a:latin typeface="Arial" pitchFamily="34" charset="0"/>
              <a:cs typeface="Arial" pitchFamily="34" charset="0"/>
            </a:endParaRPr>
          </a:p>
          <a:p>
            <a:pPr lvl="1" algn="l">
              <a:buFont typeface="Arial" pitchFamily="34" charset="0"/>
              <a:buChar char="●"/>
            </a:pPr>
            <a:r>
              <a:rPr lang="en-US" sz="1600" dirty="0" err="1" smtClean="0">
                <a:solidFill>
                  <a:schemeClr val="tx1">
                    <a:lumMod val="65000"/>
                    <a:lumOff val="35000"/>
                  </a:schemeClr>
                </a:solidFill>
                <a:latin typeface="Arial" pitchFamily="34" charset="0"/>
                <a:cs typeface="Arial" pitchFamily="34" charset="0"/>
              </a:rPr>
              <a:t>Expressives</a:t>
            </a:r>
            <a:endParaRPr lang="en-US" sz="1600" dirty="0" smtClean="0">
              <a:solidFill>
                <a:schemeClr val="tx1">
                  <a:lumMod val="65000"/>
                  <a:lumOff val="35000"/>
                </a:schemeClr>
              </a:solidFill>
              <a:latin typeface="Arial" pitchFamily="34" charset="0"/>
              <a:cs typeface="Arial" pitchFamily="34" charset="0"/>
            </a:endParaRP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Going north, decisions are based on data.  Going south, decisions are based on emotions.</a:t>
            </a: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Going right, you like telling people what to do. Going left, you like asking people what to do.</a:t>
            </a: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endParaRPr lang="en-US" sz="2000" dirty="0" smtClean="0">
              <a:solidFill>
                <a:schemeClr val="tx1">
                  <a:lumMod val="65000"/>
                  <a:lumOff val="35000"/>
                </a:schemeClr>
              </a:solidFill>
              <a:latin typeface="Arial" pitchFamily="34" charset="0"/>
              <a:cs typeface="Arial" pitchFamily="34" charset="0"/>
            </a:endParaRPr>
          </a:p>
        </p:txBody>
      </p:sp>
      <p:sp>
        <p:nvSpPr>
          <p:cNvPr id="6"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THE 4 PERSONALITIES</a:t>
            </a:r>
            <a:endParaRPr lang="en-US" sz="2500" u="sng" dirty="0">
              <a:solidFill>
                <a:srgbClr val="3366CC"/>
              </a:solidFill>
              <a:latin typeface="Arial Black" pitchFamily="34" charset="0"/>
            </a:endParaRPr>
          </a:p>
        </p:txBody>
      </p:sp>
      <p:pic>
        <p:nvPicPr>
          <p:cNvPr id="1026" name="Picture 2" descr="https://lh5.googleusercontent.com/fsoX1K4Gsg2Ww8ecMFG5_WR2Iu4zlur7r3WO_TiDuFBOG7-Z-polf_QyvDyM1ckeR13CDMNhqxweiCaokpR595MwF33f34dTmCRQOnp8GoTgxV5jbShHfZxhiCSTscztC4EMDs9cK3SBtRM4o5mNSa7Zw4L7naW4HlbeNRNJe6GNal6_GoxDNK2bBrAFwJcVeX16"/>
          <p:cNvPicPr>
            <a:picLocks noChangeAspect="1" noChangeArrowheads="1"/>
          </p:cNvPicPr>
          <p:nvPr/>
        </p:nvPicPr>
        <p:blipFill>
          <a:blip r:embed="rId2" cstate="print"/>
          <a:srcRect/>
          <a:stretch>
            <a:fillRect/>
          </a:stretch>
        </p:blipFill>
        <p:spPr bwMode="auto">
          <a:xfrm>
            <a:off x="4419600" y="895350"/>
            <a:ext cx="4410529" cy="3962400"/>
          </a:xfrm>
          <a:prstGeom prst="rect">
            <a:avLst/>
          </a:prstGeom>
          <a:noFill/>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THE 4 PERSONALITIES</a:t>
            </a:r>
            <a:endParaRPr lang="en-US" sz="2500" u="sng" dirty="0">
              <a:solidFill>
                <a:srgbClr val="3366CC"/>
              </a:solidFill>
              <a:latin typeface="Arial Black" pitchFamily="34" charset="0"/>
            </a:endParaRPr>
          </a:p>
        </p:txBody>
      </p:sp>
      <p:graphicFrame>
        <p:nvGraphicFramePr>
          <p:cNvPr id="7" name="Table 6"/>
          <p:cNvGraphicFramePr>
            <a:graphicFrameLocks noGrp="1"/>
          </p:cNvGraphicFramePr>
          <p:nvPr/>
        </p:nvGraphicFramePr>
        <p:xfrm>
          <a:off x="1295400" y="819150"/>
          <a:ext cx="6535938" cy="3824015"/>
        </p:xfrm>
        <a:graphic>
          <a:graphicData uri="http://schemas.openxmlformats.org/drawingml/2006/table">
            <a:tbl>
              <a:tblPr/>
              <a:tblGrid>
                <a:gridCol w="1307188"/>
                <a:gridCol w="1394333"/>
                <a:gridCol w="1220041"/>
                <a:gridCol w="1307188"/>
                <a:gridCol w="1307188"/>
              </a:tblGrid>
              <a:tr h="669085">
                <a:tc>
                  <a:txBody>
                    <a:bodyPr/>
                    <a:lstStyle/>
                    <a:p>
                      <a:pPr algn="r" rtl="0" fontAlgn="t">
                        <a:spcBef>
                          <a:spcPts val="0"/>
                        </a:spcBef>
                        <a:spcAft>
                          <a:spcPts val="0"/>
                        </a:spcAft>
                      </a:pPr>
                      <a:r>
                        <a:rPr lang="en-US" sz="1000" b="0" i="1" u="none" strike="noStrike" dirty="0">
                          <a:solidFill>
                            <a:srgbClr val="009900"/>
                          </a:solidFill>
                          <a:latin typeface="Arial"/>
                        </a:rPr>
                        <a:t>style=</a:t>
                      </a:r>
                      <a:endParaRPr lang="en-US" sz="1600" dirty="0"/>
                    </a:p>
                  </a:txBody>
                  <a:tcPr marL="83245" marR="83245" marT="41622" marB="41622" anchor="ctr">
                    <a:lnL w="38100" cap="flat" cmpd="sng" algn="ctr">
                      <a:solidFill>
                        <a:srgbClr val="009900"/>
                      </a:solidFill>
                      <a:prstDash val="solid"/>
                      <a:round/>
                      <a:headEnd type="none" w="med" len="med"/>
                      <a:tailEnd type="none" w="med" len="med"/>
                    </a:lnL>
                    <a:lnR w="38100" cap="flat" cmpd="sng" algn="ctr">
                      <a:solidFill>
                        <a:srgbClr val="009900"/>
                      </a:solidFill>
                      <a:prstDash val="solid"/>
                      <a:round/>
                      <a:headEnd type="none" w="med" len="med"/>
                      <a:tailEnd type="none" w="med" len="med"/>
                    </a:lnR>
                    <a:lnT w="38100" cap="flat" cmpd="sng" algn="ctr">
                      <a:solidFill>
                        <a:srgbClr val="009900"/>
                      </a:solidFill>
                      <a:prstDash val="solid"/>
                      <a:round/>
                      <a:headEnd type="none" w="med" len="med"/>
                      <a:tailEnd type="none" w="med" len="med"/>
                    </a:lnT>
                    <a:lnB w="38100" cap="flat" cmpd="sng" algn="ctr">
                      <a:solidFill>
                        <a:srgbClr val="009900"/>
                      </a:solidFill>
                      <a:prstDash val="solid"/>
                      <a:round/>
                      <a:headEnd type="none" w="med" len="med"/>
                      <a:tailEnd type="none" w="med" len="med"/>
                    </a:lnB>
                    <a:solidFill>
                      <a:srgbClr val="CFFFA3"/>
                    </a:solidFill>
                  </a:tcPr>
                </a:tc>
                <a:tc>
                  <a:txBody>
                    <a:bodyPr/>
                    <a:lstStyle/>
                    <a:p>
                      <a:pPr algn="ctr" rtl="0" fontAlgn="t">
                        <a:spcBef>
                          <a:spcPts val="0"/>
                        </a:spcBef>
                        <a:spcAft>
                          <a:spcPts val="0"/>
                        </a:spcAft>
                      </a:pPr>
                      <a:r>
                        <a:rPr lang="en-US" sz="1000" b="1" i="1" u="none" strike="noStrike">
                          <a:solidFill>
                            <a:srgbClr val="009900"/>
                          </a:solidFill>
                          <a:latin typeface="Arial"/>
                        </a:rPr>
                        <a:t>drivers</a:t>
                      </a:r>
                      <a:endParaRPr lang="en-US" sz="1600"/>
                    </a:p>
                  </a:txBody>
                  <a:tcPr marL="83245" marR="83245" marT="41622" marB="41622" anchor="ctr">
                    <a:lnL w="38100" cap="flat" cmpd="sng" algn="ctr">
                      <a:solidFill>
                        <a:srgbClr val="009900"/>
                      </a:solidFill>
                      <a:prstDash val="solid"/>
                      <a:round/>
                      <a:headEnd type="none" w="med" len="med"/>
                      <a:tailEnd type="none" w="med" len="med"/>
                    </a:lnL>
                    <a:lnR w="38100" cap="flat" cmpd="sng" algn="ctr">
                      <a:solidFill>
                        <a:srgbClr val="009900"/>
                      </a:solidFill>
                      <a:prstDash val="solid"/>
                      <a:round/>
                      <a:headEnd type="none" w="med" len="med"/>
                      <a:tailEnd type="none" w="med" len="med"/>
                    </a:lnR>
                    <a:lnT w="38100" cap="flat" cmpd="sng" algn="ctr">
                      <a:solidFill>
                        <a:srgbClr val="009900"/>
                      </a:solidFill>
                      <a:prstDash val="solid"/>
                      <a:round/>
                      <a:headEnd type="none" w="med" len="med"/>
                      <a:tailEnd type="none" w="med" len="med"/>
                    </a:lnT>
                    <a:lnB w="38100" cap="flat" cmpd="sng" algn="ctr">
                      <a:solidFill>
                        <a:srgbClr val="009900"/>
                      </a:solidFill>
                      <a:prstDash val="solid"/>
                      <a:round/>
                      <a:headEnd type="none" w="med" len="med"/>
                      <a:tailEnd type="none" w="med" len="med"/>
                    </a:lnB>
                    <a:solidFill>
                      <a:srgbClr val="CFFFA3"/>
                    </a:solidFill>
                  </a:tcPr>
                </a:tc>
                <a:tc>
                  <a:txBody>
                    <a:bodyPr/>
                    <a:lstStyle/>
                    <a:p>
                      <a:pPr algn="ctr" rtl="0" fontAlgn="t">
                        <a:spcBef>
                          <a:spcPts val="0"/>
                        </a:spcBef>
                        <a:spcAft>
                          <a:spcPts val="0"/>
                        </a:spcAft>
                      </a:pPr>
                      <a:r>
                        <a:rPr lang="en-US" sz="1000" b="1" i="1" u="none" strike="noStrike" dirty="0" err="1">
                          <a:solidFill>
                            <a:srgbClr val="009900"/>
                          </a:solidFill>
                          <a:latin typeface="Arial"/>
                        </a:rPr>
                        <a:t>analyticals</a:t>
                      </a:r>
                      <a:endParaRPr lang="en-US" sz="1600" dirty="0"/>
                    </a:p>
                  </a:txBody>
                  <a:tcPr marL="83245" marR="83245" marT="41622" marB="41622" anchor="ctr">
                    <a:lnL w="38100" cap="flat" cmpd="sng" algn="ctr">
                      <a:solidFill>
                        <a:srgbClr val="009900"/>
                      </a:solidFill>
                      <a:prstDash val="solid"/>
                      <a:round/>
                      <a:headEnd type="none" w="med" len="med"/>
                      <a:tailEnd type="none" w="med" len="med"/>
                    </a:lnL>
                    <a:lnR w="38100" cap="flat" cmpd="sng" algn="ctr">
                      <a:solidFill>
                        <a:srgbClr val="009900"/>
                      </a:solidFill>
                      <a:prstDash val="solid"/>
                      <a:round/>
                      <a:headEnd type="none" w="med" len="med"/>
                      <a:tailEnd type="none" w="med" len="med"/>
                    </a:lnR>
                    <a:lnT w="38100" cap="flat" cmpd="sng" algn="ctr">
                      <a:solidFill>
                        <a:srgbClr val="009900"/>
                      </a:solidFill>
                      <a:prstDash val="solid"/>
                      <a:round/>
                      <a:headEnd type="none" w="med" len="med"/>
                      <a:tailEnd type="none" w="med" len="med"/>
                    </a:lnT>
                    <a:lnB w="38100" cap="flat" cmpd="sng" algn="ctr">
                      <a:solidFill>
                        <a:srgbClr val="009900"/>
                      </a:solidFill>
                      <a:prstDash val="solid"/>
                      <a:round/>
                      <a:headEnd type="none" w="med" len="med"/>
                      <a:tailEnd type="none" w="med" len="med"/>
                    </a:lnB>
                    <a:solidFill>
                      <a:srgbClr val="CFFFA3"/>
                    </a:solidFill>
                  </a:tcPr>
                </a:tc>
                <a:tc>
                  <a:txBody>
                    <a:bodyPr/>
                    <a:lstStyle/>
                    <a:p>
                      <a:pPr algn="ctr" rtl="0" fontAlgn="t">
                        <a:spcBef>
                          <a:spcPts val="0"/>
                        </a:spcBef>
                        <a:spcAft>
                          <a:spcPts val="0"/>
                        </a:spcAft>
                      </a:pPr>
                      <a:r>
                        <a:rPr lang="en-US" sz="1000" b="1" i="1" u="none" strike="noStrike" dirty="0" err="1">
                          <a:solidFill>
                            <a:srgbClr val="009900"/>
                          </a:solidFill>
                          <a:latin typeface="Arial"/>
                        </a:rPr>
                        <a:t>expressives</a:t>
                      </a:r>
                      <a:endParaRPr lang="en-US" sz="1600" dirty="0"/>
                    </a:p>
                  </a:txBody>
                  <a:tcPr marL="83245" marR="83245" marT="41622" marB="41622" anchor="ctr">
                    <a:lnL w="38100" cap="flat" cmpd="sng" algn="ctr">
                      <a:solidFill>
                        <a:srgbClr val="009900"/>
                      </a:solidFill>
                      <a:prstDash val="solid"/>
                      <a:round/>
                      <a:headEnd type="none" w="med" len="med"/>
                      <a:tailEnd type="none" w="med" len="med"/>
                    </a:lnL>
                    <a:lnR w="38100" cap="flat" cmpd="sng" algn="ctr">
                      <a:solidFill>
                        <a:srgbClr val="009900"/>
                      </a:solidFill>
                      <a:prstDash val="solid"/>
                      <a:round/>
                      <a:headEnd type="none" w="med" len="med"/>
                      <a:tailEnd type="none" w="med" len="med"/>
                    </a:lnR>
                    <a:lnT w="38100" cap="flat" cmpd="sng" algn="ctr">
                      <a:solidFill>
                        <a:srgbClr val="009900"/>
                      </a:solidFill>
                      <a:prstDash val="solid"/>
                      <a:round/>
                      <a:headEnd type="none" w="med" len="med"/>
                      <a:tailEnd type="none" w="med" len="med"/>
                    </a:lnT>
                    <a:lnB w="38100" cap="flat" cmpd="sng" algn="ctr">
                      <a:solidFill>
                        <a:srgbClr val="009900"/>
                      </a:solidFill>
                      <a:prstDash val="solid"/>
                      <a:round/>
                      <a:headEnd type="none" w="med" len="med"/>
                      <a:tailEnd type="none" w="med" len="med"/>
                    </a:lnB>
                    <a:solidFill>
                      <a:srgbClr val="CFFFA3"/>
                    </a:solidFill>
                  </a:tcPr>
                </a:tc>
                <a:tc>
                  <a:txBody>
                    <a:bodyPr/>
                    <a:lstStyle/>
                    <a:p>
                      <a:pPr algn="ctr" rtl="0" fontAlgn="t">
                        <a:spcBef>
                          <a:spcPts val="0"/>
                        </a:spcBef>
                        <a:spcAft>
                          <a:spcPts val="0"/>
                        </a:spcAft>
                      </a:pPr>
                      <a:r>
                        <a:rPr lang="en-US" sz="1000" b="1" i="1" u="none" strike="noStrike" dirty="0" err="1" smtClean="0">
                          <a:solidFill>
                            <a:srgbClr val="009900"/>
                          </a:solidFill>
                          <a:latin typeface="Arial"/>
                        </a:rPr>
                        <a:t>amiables</a:t>
                      </a:r>
                      <a:endParaRPr lang="en-US" sz="1600" dirty="0"/>
                    </a:p>
                  </a:txBody>
                  <a:tcPr marL="83245" marR="83245" marT="41622" marB="41622" anchor="ctr">
                    <a:lnL w="38100" cap="flat" cmpd="sng" algn="ctr">
                      <a:solidFill>
                        <a:srgbClr val="009900"/>
                      </a:solidFill>
                      <a:prstDash val="solid"/>
                      <a:round/>
                      <a:headEnd type="none" w="med" len="med"/>
                      <a:tailEnd type="none" w="med" len="med"/>
                    </a:lnL>
                    <a:lnR w="38100" cap="flat" cmpd="sng" algn="ctr">
                      <a:solidFill>
                        <a:srgbClr val="009900"/>
                      </a:solidFill>
                      <a:prstDash val="solid"/>
                      <a:round/>
                      <a:headEnd type="none" w="med" len="med"/>
                      <a:tailEnd type="none" w="med" len="med"/>
                    </a:lnR>
                    <a:lnT w="38100" cap="flat" cmpd="sng" algn="ctr">
                      <a:solidFill>
                        <a:srgbClr val="009900"/>
                      </a:solidFill>
                      <a:prstDash val="solid"/>
                      <a:round/>
                      <a:headEnd type="none" w="med" len="med"/>
                      <a:tailEnd type="none" w="med" len="med"/>
                    </a:lnT>
                    <a:lnB w="38100" cap="flat" cmpd="sng" algn="ctr">
                      <a:solidFill>
                        <a:srgbClr val="009900"/>
                      </a:solidFill>
                      <a:prstDash val="solid"/>
                      <a:round/>
                      <a:headEnd type="none" w="med" len="med"/>
                      <a:tailEnd type="none" w="med" len="med"/>
                    </a:lnB>
                    <a:solidFill>
                      <a:srgbClr val="CFFFA3"/>
                    </a:solidFill>
                  </a:tcPr>
                </a:tc>
              </a:tr>
              <a:tr h="964070">
                <a:tc>
                  <a:txBody>
                    <a:bodyPr/>
                    <a:lstStyle/>
                    <a:p>
                      <a:pPr algn="r" rtl="0" fontAlgn="t">
                        <a:spcBef>
                          <a:spcPts val="0"/>
                        </a:spcBef>
                        <a:spcAft>
                          <a:spcPts val="0"/>
                        </a:spcAft>
                      </a:pPr>
                      <a:r>
                        <a:rPr lang="en-US" sz="1000" b="0" i="1" u="none" strike="noStrike">
                          <a:solidFill>
                            <a:srgbClr val="009900"/>
                          </a:solidFill>
                          <a:latin typeface="Arial"/>
                        </a:rPr>
                        <a:t>focus=</a:t>
                      </a:r>
                      <a:endParaRPr lang="en-US" sz="1600"/>
                    </a:p>
                  </a:txBody>
                  <a:tcPr marL="83245" marR="83245" marT="41622" marB="41622">
                    <a:lnL w="38100" cap="flat" cmpd="sng" algn="ctr">
                      <a:solidFill>
                        <a:srgbClr val="009900"/>
                      </a:solidFill>
                      <a:prstDash val="solid"/>
                      <a:round/>
                      <a:headEnd type="none" w="med" len="med"/>
                      <a:tailEnd type="none" w="med" len="med"/>
                    </a:lnL>
                    <a:lnR w="38100" cap="flat" cmpd="sng" algn="ctr">
                      <a:solidFill>
                        <a:srgbClr val="009900"/>
                      </a:solidFill>
                      <a:prstDash val="solid"/>
                      <a:round/>
                      <a:headEnd type="none" w="med" len="med"/>
                      <a:tailEnd type="none" w="med" len="med"/>
                    </a:lnR>
                    <a:lnT w="38100" cap="flat" cmpd="sng" algn="ctr">
                      <a:solidFill>
                        <a:srgbClr val="009900"/>
                      </a:solidFill>
                      <a:prstDash val="solid"/>
                      <a:round/>
                      <a:headEnd type="none" w="med" len="med"/>
                      <a:tailEnd type="none" w="med" len="med"/>
                    </a:lnT>
                    <a:lnB w="38100" cap="flat" cmpd="sng" algn="ctr">
                      <a:solidFill>
                        <a:srgbClr val="009900"/>
                      </a:solidFill>
                      <a:prstDash val="solid"/>
                      <a:round/>
                      <a:headEnd type="none" w="med" len="med"/>
                      <a:tailEnd type="none" w="med" len="med"/>
                    </a:lnB>
                    <a:solidFill>
                      <a:srgbClr val="E6FFCD"/>
                    </a:solidFill>
                  </a:tcPr>
                </a:tc>
                <a:tc>
                  <a:txBody>
                    <a:bodyPr/>
                    <a:lstStyle/>
                    <a:p>
                      <a:pPr rtl="0" fontAlgn="base">
                        <a:spcBef>
                          <a:spcPts val="0"/>
                        </a:spcBef>
                        <a:spcAft>
                          <a:spcPts val="0"/>
                        </a:spcAft>
                        <a:buFont typeface="Arial"/>
                        <a:buChar char="•"/>
                      </a:pPr>
                      <a:r>
                        <a:rPr lang="en-US" sz="1000" b="0" i="1" u="none" strike="noStrike" dirty="0">
                          <a:solidFill>
                            <a:srgbClr val="009900"/>
                          </a:solidFill>
                          <a:latin typeface="Arial"/>
                        </a:rPr>
                        <a:t>budget</a:t>
                      </a:r>
                    </a:p>
                    <a:p>
                      <a:pPr rtl="0" fontAlgn="base">
                        <a:spcBef>
                          <a:spcPts val="0"/>
                        </a:spcBef>
                        <a:spcAft>
                          <a:spcPts val="0"/>
                        </a:spcAft>
                        <a:buFont typeface="Arial"/>
                        <a:buChar char="•"/>
                      </a:pPr>
                      <a:r>
                        <a:rPr lang="en-US" sz="1000" b="0" i="1" u="none" strike="noStrike" dirty="0">
                          <a:solidFill>
                            <a:srgbClr val="009900"/>
                          </a:solidFill>
                          <a:latin typeface="Arial"/>
                        </a:rPr>
                        <a:t>schedules</a:t>
                      </a:r>
                    </a:p>
                  </a:txBody>
                  <a:tcPr marL="83245" marR="83245" marT="41622" marB="41622">
                    <a:lnL w="38100" cap="flat" cmpd="sng" algn="ctr">
                      <a:solidFill>
                        <a:srgbClr val="009900"/>
                      </a:solidFill>
                      <a:prstDash val="solid"/>
                      <a:round/>
                      <a:headEnd type="none" w="med" len="med"/>
                      <a:tailEnd type="none" w="med" len="med"/>
                    </a:lnL>
                    <a:lnR w="38100" cap="flat" cmpd="sng" algn="ctr">
                      <a:solidFill>
                        <a:srgbClr val="009900"/>
                      </a:solidFill>
                      <a:prstDash val="solid"/>
                      <a:round/>
                      <a:headEnd type="none" w="med" len="med"/>
                      <a:tailEnd type="none" w="med" len="med"/>
                    </a:lnR>
                    <a:lnT w="38100" cap="flat" cmpd="sng" algn="ctr">
                      <a:solidFill>
                        <a:srgbClr val="009900"/>
                      </a:solidFill>
                      <a:prstDash val="solid"/>
                      <a:round/>
                      <a:headEnd type="none" w="med" len="med"/>
                      <a:tailEnd type="none" w="med" len="med"/>
                    </a:lnT>
                    <a:lnB w="38100" cap="flat" cmpd="sng" algn="ctr">
                      <a:solidFill>
                        <a:srgbClr val="009900"/>
                      </a:solidFill>
                      <a:prstDash val="solid"/>
                      <a:round/>
                      <a:headEnd type="none" w="med" len="med"/>
                      <a:tailEnd type="none" w="med" len="med"/>
                    </a:lnB>
                    <a:solidFill>
                      <a:srgbClr val="FFFFFF"/>
                    </a:solidFill>
                  </a:tcPr>
                </a:tc>
                <a:tc>
                  <a:txBody>
                    <a:bodyPr/>
                    <a:lstStyle/>
                    <a:p>
                      <a:pPr rtl="0" fontAlgn="base">
                        <a:spcBef>
                          <a:spcPts val="0"/>
                        </a:spcBef>
                        <a:spcAft>
                          <a:spcPts val="0"/>
                        </a:spcAft>
                        <a:buFont typeface="Arial"/>
                        <a:buChar char="•"/>
                      </a:pPr>
                      <a:r>
                        <a:rPr lang="en-US" sz="1000" b="0" i="1" u="none" strike="noStrike">
                          <a:solidFill>
                            <a:srgbClr val="009900"/>
                          </a:solidFill>
                          <a:latin typeface="Arial"/>
                        </a:rPr>
                        <a:t>innovation</a:t>
                      </a:r>
                    </a:p>
                    <a:p>
                      <a:pPr rtl="0" fontAlgn="base">
                        <a:spcBef>
                          <a:spcPts val="0"/>
                        </a:spcBef>
                        <a:spcAft>
                          <a:spcPts val="0"/>
                        </a:spcAft>
                        <a:buFont typeface="Arial"/>
                        <a:buChar char="•"/>
                      </a:pPr>
                      <a:r>
                        <a:rPr lang="en-US" sz="1000" b="0" i="1" u="none" strike="noStrike">
                          <a:solidFill>
                            <a:srgbClr val="009900"/>
                          </a:solidFill>
                          <a:latin typeface="Arial"/>
                        </a:rPr>
                        <a:t>accuracy</a:t>
                      </a:r>
                    </a:p>
                    <a:p>
                      <a:pPr rtl="0" fontAlgn="base">
                        <a:spcBef>
                          <a:spcPts val="0"/>
                        </a:spcBef>
                        <a:spcAft>
                          <a:spcPts val="0"/>
                        </a:spcAft>
                        <a:buFont typeface="Arial"/>
                        <a:buChar char="•"/>
                      </a:pPr>
                      <a:r>
                        <a:rPr lang="en-US" sz="1000" b="0" i="1" u="none" strike="noStrike">
                          <a:solidFill>
                            <a:srgbClr val="009900"/>
                          </a:solidFill>
                          <a:latin typeface="Arial"/>
                        </a:rPr>
                        <a:t>science</a:t>
                      </a:r>
                    </a:p>
                  </a:txBody>
                  <a:tcPr marL="83245" marR="83245" marT="41622" marB="41622">
                    <a:lnL w="38100" cap="flat" cmpd="sng" algn="ctr">
                      <a:solidFill>
                        <a:srgbClr val="009900"/>
                      </a:solidFill>
                      <a:prstDash val="solid"/>
                      <a:round/>
                      <a:headEnd type="none" w="med" len="med"/>
                      <a:tailEnd type="none" w="med" len="med"/>
                    </a:lnL>
                    <a:lnR w="38100" cap="flat" cmpd="sng" algn="ctr">
                      <a:solidFill>
                        <a:srgbClr val="009900"/>
                      </a:solidFill>
                      <a:prstDash val="solid"/>
                      <a:round/>
                      <a:headEnd type="none" w="med" len="med"/>
                      <a:tailEnd type="none" w="med" len="med"/>
                    </a:lnR>
                    <a:lnT w="38100" cap="flat" cmpd="sng" algn="ctr">
                      <a:solidFill>
                        <a:srgbClr val="009900"/>
                      </a:solidFill>
                      <a:prstDash val="solid"/>
                      <a:round/>
                      <a:headEnd type="none" w="med" len="med"/>
                      <a:tailEnd type="none" w="med" len="med"/>
                    </a:lnT>
                    <a:lnB w="38100" cap="flat" cmpd="sng" algn="ctr">
                      <a:solidFill>
                        <a:srgbClr val="009900"/>
                      </a:solidFill>
                      <a:prstDash val="solid"/>
                      <a:round/>
                      <a:headEnd type="none" w="med" len="med"/>
                      <a:tailEnd type="none" w="med" len="med"/>
                    </a:lnB>
                    <a:solidFill>
                      <a:srgbClr val="FFFFFF"/>
                    </a:solidFill>
                  </a:tcPr>
                </a:tc>
                <a:tc>
                  <a:txBody>
                    <a:bodyPr/>
                    <a:lstStyle/>
                    <a:p>
                      <a:pPr rtl="0" fontAlgn="base">
                        <a:spcBef>
                          <a:spcPts val="0"/>
                        </a:spcBef>
                        <a:spcAft>
                          <a:spcPts val="0"/>
                        </a:spcAft>
                        <a:buFont typeface="Arial"/>
                        <a:buChar char="•"/>
                      </a:pPr>
                      <a:r>
                        <a:rPr lang="en-US" sz="1000" b="0" i="1" u="none" strike="noStrike">
                          <a:solidFill>
                            <a:srgbClr val="009900"/>
                          </a:solidFill>
                          <a:latin typeface="Arial"/>
                        </a:rPr>
                        <a:t>impressing others</a:t>
                      </a:r>
                    </a:p>
                    <a:p>
                      <a:pPr rtl="0" fontAlgn="base">
                        <a:spcBef>
                          <a:spcPts val="0"/>
                        </a:spcBef>
                        <a:spcAft>
                          <a:spcPts val="0"/>
                        </a:spcAft>
                        <a:buFont typeface="Arial"/>
                        <a:buChar char="•"/>
                      </a:pPr>
                      <a:r>
                        <a:rPr lang="en-US" sz="1000" b="0" i="1" u="none" strike="noStrike">
                          <a:solidFill>
                            <a:srgbClr val="009900"/>
                          </a:solidFill>
                          <a:latin typeface="Arial"/>
                        </a:rPr>
                        <a:t>influencing</a:t>
                      </a:r>
                    </a:p>
                  </a:txBody>
                  <a:tcPr marL="83245" marR="83245" marT="41622" marB="41622">
                    <a:lnL w="38100" cap="flat" cmpd="sng" algn="ctr">
                      <a:solidFill>
                        <a:srgbClr val="009900"/>
                      </a:solidFill>
                      <a:prstDash val="solid"/>
                      <a:round/>
                      <a:headEnd type="none" w="med" len="med"/>
                      <a:tailEnd type="none" w="med" len="med"/>
                    </a:lnL>
                    <a:lnR w="38100" cap="flat" cmpd="sng" algn="ctr">
                      <a:solidFill>
                        <a:srgbClr val="009900"/>
                      </a:solidFill>
                      <a:prstDash val="solid"/>
                      <a:round/>
                      <a:headEnd type="none" w="med" len="med"/>
                      <a:tailEnd type="none" w="med" len="med"/>
                    </a:lnR>
                    <a:lnT w="38100" cap="flat" cmpd="sng" algn="ctr">
                      <a:solidFill>
                        <a:srgbClr val="009900"/>
                      </a:solidFill>
                      <a:prstDash val="solid"/>
                      <a:round/>
                      <a:headEnd type="none" w="med" len="med"/>
                      <a:tailEnd type="none" w="med" len="med"/>
                    </a:lnT>
                    <a:lnB w="38100" cap="flat" cmpd="sng" algn="ctr">
                      <a:solidFill>
                        <a:srgbClr val="009900"/>
                      </a:solidFill>
                      <a:prstDash val="solid"/>
                      <a:round/>
                      <a:headEnd type="none" w="med" len="med"/>
                      <a:tailEnd type="none" w="med" len="med"/>
                    </a:lnB>
                    <a:solidFill>
                      <a:srgbClr val="FFFFFF"/>
                    </a:solidFill>
                  </a:tcPr>
                </a:tc>
                <a:tc>
                  <a:txBody>
                    <a:bodyPr/>
                    <a:lstStyle/>
                    <a:p>
                      <a:pPr rtl="0" fontAlgn="base">
                        <a:spcBef>
                          <a:spcPts val="0"/>
                        </a:spcBef>
                        <a:spcAft>
                          <a:spcPts val="0"/>
                        </a:spcAft>
                        <a:buFont typeface="Arial"/>
                        <a:buChar char="•"/>
                      </a:pPr>
                      <a:r>
                        <a:rPr lang="en-US" sz="1000" b="0" i="1" u="none" strike="noStrike">
                          <a:solidFill>
                            <a:srgbClr val="009900"/>
                          </a:solidFill>
                          <a:latin typeface="Arial"/>
                        </a:rPr>
                        <a:t>friendship</a:t>
                      </a:r>
                    </a:p>
                    <a:p>
                      <a:pPr rtl="0" fontAlgn="base">
                        <a:spcBef>
                          <a:spcPts val="0"/>
                        </a:spcBef>
                        <a:spcAft>
                          <a:spcPts val="0"/>
                        </a:spcAft>
                        <a:buFont typeface="Arial"/>
                        <a:buChar char="•"/>
                      </a:pPr>
                      <a:r>
                        <a:rPr lang="en-US" sz="1000" b="0" i="1" u="none" strike="noStrike">
                          <a:solidFill>
                            <a:srgbClr val="009900"/>
                          </a:solidFill>
                          <a:latin typeface="Arial"/>
                        </a:rPr>
                        <a:t>helping others</a:t>
                      </a:r>
                    </a:p>
                    <a:p>
                      <a:pPr fontAlgn="t"/>
                      <a:r>
                        <a:rPr lang="en-US" sz="1600"/>
                        <a:t/>
                      </a:r>
                      <a:br>
                        <a:rPr lang="en-US" sz="1600"/>
                      </a:br>
                      <a:endParaRPr lang="en-US" sz="1600"/>
                    </a:p>
                  </a:txBody>
                  <a:tcPr marL="83245" marR="83245" marT="41622" marB="41622">
                    <a:lnL w="38100" cap="flat" cmpd="sng" algn="ctr">
                      <a:solidFill>
                        <a:srgbClr val="009900"/>
                      </a:solidFill>
                      <a:prstDash val="solid"/>
                      <a:round/>
                      <a:headEnd type="none" w="med" len="med"/>
                      <a:tailEnd type="none" w="med" len="med"/>
                    </a:lnL>
                    <a:lnR w="38100" cap="flat" cmpd="sng" algn="ctr">
                      <a:solidFill>
                        <a:srgbClr val="009900"/>
                      </a:solidFill>
                      <a:prstDash val="solid"/>
                      <a:round/>
                      <a:headEnd type="none" w="med" len="med"/>
                      <a:tailEnd type="none" w="med" len="med"/>
                    </a:lnR>
                    <a:lnT w="38100" cap="flat" cmpd="sng" algn="ctr">
                      <a:solidFill>
                        <a:srgbClr val="009900"/>
                      </a:solidFill>
                      <a:prstDash val="solid"/>
                      <a:round/>
                      <a:headEnd type="none" w="med" len="med"/>
                      <a:tailEnd type="none" w="med" len="med"/>
                    </a:lnT>
                    <a:lnB w="38100" cap="flat" cmpd="sng" algn="ctr">
                      <a:solidFill>
                        <a:srgbClr val="009900"/>
                      </a:solidFill>
                      <a:prstDash val="solid"/>
                      <a:round/>
                      <a:headEnd type="none" w="med" len="med"/>
                      <a:tailEnd type="none" w="med" len="med"/>
                    </a:lnB>
                    <a:solidFill>
                      <a:srgbClr val="FFFFFF"/>
                    </a:solidFill>
                  </a:tcPr>
                </a:tc>
              </a:tr>
              <a:tr h="623719">
                <a:tc>
                  <a:txBody>
                    <a:bodyPr/>
                    <a:lstStyle/>
                    <a:p>
                      <a:pPr algn="r" rtl="0" fontAlgn="t">
                        <a:spcBef>
                          <a:spcPts val="0"/>
                        </a:spcBef>
                        <a:spcAft>
                          <a:spcPts val="0"/>
                        </a:spcAft>
                      </a:pPr>
                      <a:r>
                        <a:rPr lang="en-US" sz="1000" b="0" i="1" u="none" strike="noStrike">
                          <a:solidFill>
                            <a:srgbClr val="009900"/>
                          </a:solidFill>
                          <a:latin typeface="Arial"/>
                        </a:rPr>
                        <a:t>typical occupation=</a:t>
                      </a:r>
                      <a:endParaRPr lang="en-US" sz="1600"/>
                    </a:p>
                  </a:txBody>
                  <a:tcPr marL="83245" marR="83245" marT="41622" marB="41622">
                    <a:lnL w="38100" cap="flat" cmpd="sng" algn="ctr">
                      <a:solidFill>
                        <a:srgbClr val="009900"/>
                      </a:solidFill>
                      <a:prstDash val="solid"/>
                      <a:round/>
                      <a:headEnd type="none" w="med" len="med"/>
                      <a:tailEnd type="none" w="med" len="med"/>
                    </a:lnL>
                    <a:lnR w="38100" cap="flat" cmpd="sng" algn="ctr">
                      <a:solidFill>
                        <a:srgbClr val="009900"/>
                      </a:solidFill>
                      <a:prstDash val="solid"/>
                      <a:round/>
                      <a:headEnd type="none" w="med" len="med"/>
                      <a:tailEnd type="none" w="med" len="med"/>
                    </a:lnR>
                    <a:lnT w="38100" cap="flat" cmpd="sng" algn="ctr">
                      <a:solidFill>
                        <a:srgbClr val="009900"/>
                      </a:solidFill>
                      <a:prstDash val="solid"/>
                      <a:round/>
                      <a:headEnd type="none" w="med" len="med"/>
                      <a:tailEnd type="none" w="med" len="med"/>
                    </a:lnT>
                    <a:lnB w="38100" cap="flat" cmpd="sng" algn="ctr">
                      <a:solidFill>
                        <a:srgbClr val="009900"/>
                      </a:solidFill>
                      <a:prstDash val="solid"/>
                      <a:round/>
                      <a:headEnd type="none" w="med" len="med"/>
                      <a:tailEnd type="none" w="med" len="med"/>
                    </a:lnB>
                    <a:solidFill>
                      <a:srgbClr val="E6FFCD"/>
                    </a:solidFill>
                  </a:tcPr>
                </a:tc>
                <a:tc>
                  <a:txBody>
                    <a:bodyPr/>
                    <a:lstStyle/>
                    <a:p>
                      <a:pPr rtl="0" fontAlgn="base">
                        <a:spcBef>
                          <a:spcPts val="0"/>
                        </a:spcBef>
                        <a:spcAft>
                          <a:spcPts val="0"/>
                        </a:spcAft>
                        <a:buFont typeface="Arial"/>
                        <a:buChar char="•"/>
                      </a:pPr>
                      <a:r>
                        <a:rPr lang="en-US" sz="1000" b="0" i="1" u="none" strike="noStrike">
                          <a:solidFill>
                            <a:srgbClr val="009900"/>
                          </a:solidFill>
                          <a:latin typeface="Arial"/>
                        </a:rPr>
                        <a:t>management</a:t>
                      </a:r>
                    </a:p>
                    <a:p>
                      <a:pPr rtl="0" fontAlgn="base">
                        <a:spcBef>
                          <a:spcPts val="0"/>
                        </a:spcBef>
                        <a:spcAft>
                          <a:spcPts val="0"/>
                        </a:spcAft>
                        <a:buFont typeface="Arial"/>
                        <a:buChar char="•"/>
                      </a:pPr>
                      <a:r>
                        <a:rPr lang="en-US" sz="1000" b="0" i="1" u="none" strike="noStrike">
                          <a:solidFill>
                            <a:srgbClr val="009900"/>
                          </a:solidFill>
                          <a:latin typeface="Arial"/>
                        </a:rPr>
                        <a:t>entrepreneurship</a:t>
                      </a:r>
                    </a:p>
                  </a:txBody>
                  <a:tcPr marL="83245" marR="83245" marT="41622" marB="41622">
                    <a:lnL w="38100" cap="flat" cmpd="sng" algn="ctr">
                      <a:solidFill>
                        <a:srgbClr val="009900"/>
                      </a:solidFill>
                      <a:prstDash val="solid"/>
                      <a:round/>
                      <a:headEnd type="none" w="med" len="med"/>
                      <a:tailEnd type="none" w="med" len="med"/>
                    </a:lnL>
                    <a:lnR w="38100" cap="flat" cmpd="sng" algn="ctr">
                      <a:solidFill>
                        <a:srgbClr val="009900"/>
                      </a:solidFill>
                      <a:prstDash val="solid"/>
                      <a:round/>
                      <a:headEnd type="none" w="med" len="med"/>
                      <a:tailEnd type="none" w="med" len="med"/>
                    </a:lnR>
                    <a:lnT w="38100" cap="flat" cmpd="sng" algn="ctr">
                      <a:solidFill>
                        <a:srgbClr val="009900"/>
                      </a:solidFill>
                      <a:prstDash val="solid"/>
                      <a:round/>
                      <a:headEnd type="none" w="med" len="med"/>
                      <a:tailEnd type="none" w="med" len="med"/>
                    </a:lnT>
                    <a:lnB w="38100" cap="flat" cmpd="sng" algn="ctr">
                      <a:solidFill>
                        <a:srgbClr val="009900"/>
                      </a:solidFill>
                      <a:prstDash val="solid"/>
                      <a:round/>
                      <a:headEnd type="none" w="med" len="med"/>
                      <a:tailEnd type="none" w="med" len="med"/>
                    </a:lnB>
                    <a:solidFill>
                      <a:srgbClr val="FFFFFF"/>
                    </a:solidFill>
                  </a:tcPr>
                </a:tc>
                <a:tc>
                  <a:txBody>
                    <a:bodyPr/>
                    <a:lstStyle/>
                    <a:p>
                      <a:pPr rtl="0" fontAlgn="base">
                        <a:spcBef>
                          <a:spcPts val="0"/>
                        </a:spcBef>
                        <a:spcAft>
                          <a:spcPts val="0"/>
                        </a:spcAft>
                        <a:buFont typeface="Arial"/>
                        <a:buChar char="•"/>
                      </a:pPr>
                      <a:r>
                        <a:rPr lang="en-US" sz="1000" b="0" i="1" u="none" strike="noStrike">
                          <a:solidFill>
                            <a:srgbClr val="009900"/>
                          </a:solidFill>
                          <a:latin typeface="Arial"/>
                        </a:rPr>
                        <a:t>engineering</a:t>
                      </a:r>
                    </a:p>
                    <a:p>
                      <a:pPr rtl="0" fontAlgn="base">
                        <a:spcBef>
                          <a:spcPts val="0"/>
                        </a:spcBef>
                        <a:spcAft>
                          <a:spcPts val="0"/>
                        </a:spcAft>
                        <a:buFont typeface="Arial"/>
                        <a:buChar char="•"/>
                      </a:pPr>
                      <a:r>
                        <a:rPr lang="en-US" sz="1000" b="0" i="1" u="none" strike="noStrike">
                          <a:solidFill>
                            <a:srgbClr val="009900"/>
                          </a:solidFill>
                          <a:latin typeface="Arial"/>
                        </a:rPr>
                        <a:t>medicine</a:t>
                      </a:r>
                    </a:p>
                  </a:txBody>
                  <a:tcPr marL="83245" marR="83245" marT="41622" marB="41622">
                    <a:lnL w="38100" cap="flat" cmpd="sng" algn="ctr">
                      <a:solidFill>
                        <a:srgbClr val="009900"/>
                      </a:solidFill>
                      <a:prstDash val="solid"/>
                      <a:round/>
                      <a:headEnd type="none" w="med" len="med"/>
                      <a:tailEnd type="none" w="med" len="med"/>
                    </a:lnL>
                    <a:lnR w="38100" cap="flat" cmpd="sng" algn="ctr">
                      <a:solidFill>
                        <a:srgbClr val="009900"/>
                      </a:solidFill>
                      <a:prstDash val="solid"/>
                      <a:round/>
                      <a:headEnd type="none" w="med" len="med"/>
                      <a:tailEnd type="none" w="med" len="med"/>
                    </a:lnR>
                    <a:lnT w="38100" cap="flat" cmpd="sng" algn="ctr">
                      <a:solidFill>
                        <a:srgbClr val="009900"/>
                      </a:solidFill>
                      <a:prstDash val="solid"/>
                      <a:round/>
                      <a:headEnd type="none" w="med" len="med"/>
                      <a:tailEnd type="none" w="med" len="med"/>
                    </a:lnT>
                    <a:lnB w="38100" cap="flat" cmpd="sng" algn="ctr">
                      <a:solidFill>
                        <a:srgbClr val="009900"/>
                      </a:solidFill>
                      <a:prstDash val="solid"/>
                      <a:round/>
                      <a:headEnd type="none" w="med" len="med"/>
                      <a:tailEnd type="none" w="med" len="med"/>
                    </a:lnB>
                    <a:solidFill>
                      <a:srgbClr val="FFFFFF"/>
                    </a:solidFill>
                  </a:tcPr>
                </a:tc>
                <a:tc>
                  <a:txBody>
                    <a:bodyPr/>
                    <a:lstStyle/>
                    <a:p>
                      <a:pPr rtl="0" fontAlgn="base">
                        <a:spcBef>
                          <a:spcPts val="0"/>
                        </a:spcBef>
                        <a:spcAft>
                          <a:spcPts val="0"/>
                        </a:spcAft>
                        <a:buFont typeface="Arial"/>
                        <a:buChar char="•"/>
                      </a:pPr>
                      <a:r>
                        <a:rPr lang="en-US" sz="1000" b="0" i="1" u="none" strike="noStrike">
                          <a:solidFill>
                            <a:srgbClr val="009900"/>
                          </a:solidFill>
                          <a:latin typeface="Arial"/>
                        </a:rPr>
                        <a:t>sales</a:t>
                      </a:r>
                    </a:p>
                    <a:p>
                      <a:pPr rtl="0" fontAlgn="base">
                        <a:spcBef>
                          <a:spcPts val="0"/>
                        </a:spcBef>
                        <a:spcAft>
                          <a:spcPts val="0"/>
                        </a:spcAft>
                        <a:buFont typeface="Arial"/>
                        <a:buChar char="•"/>
                      </a:pPr>
                      <a:r>
                        <a:rPr lang="en-US" sz="1000" b="0" i="1" u="none" strike="noStrike">
                          <a:solidFill>
                            <a:srgbClr val="009900"/>
                          </a:solidFill>
                          <a:latin typeface="Arial"/>
                        </a:rPr>
                        <a:t>marketing</a:t>
                      </a:r>
                    </a:p>
                  </a:txBody>
                  <a:tcPr marL="83245" marR="83245" marT="41622" marB="41622">
                    <a:lnL w="38100" cap="flat" cmpd="sng" algn="ctr">
                      <a:solidFill>
                        <a:srgbClr val="009900"/>
                      </a:solidFill>
                      <a:prstDash val="solid"/>
                      <a:round/>
                      <a:headEnd type="none" w="med" len="med"/>
                      <a:tailEnd type="none" w="med" len="med"/>
                    </a:lnL>
                    <a:lnR w="38100" cap="flat" cmpd="sng" algn="ctr">
                      <a:solidFill>
                        <a:srgbClr val="009900"/>
                      </a:solidFill>
                      <a:prstDash val="solid"/>
                      <a:round/>
                      <a:headEnd type="none" w="med" len="med"/>
                      <a:tailEnd type="none" w="med" len="med"/>
                    </a:lnR>
                    <a:lnT w="38100" cap="flat" cmpd="sng" algn="ctr">
                      <a:solidFill>
                        <a:srgbClr val="009900"/>
                      </a:solidFill>
                      <a:prstDash val="solid"/>
                      <a:round/>
                      <a:headEnd type="none" w="med" len="med"/>
                      <a:tailEnd type="none" w="med" len="med"/>
                    </a:lnT>
                    <a:lnB w="38100" cap="flat" cmpd="sng" algn="ctr">
                      <a:solidFill>
                        <a:srgbClr val="009900"/>
                      </a:solidFill>
                      <a:prstDash val="solid"/>
                      <a:round/>
                      <a:headEnd type="none" w="med" len="med"/>
                      <a:tailEnd type="none" w="med" len="med"/>
                    </a:lnB>
                    <a:solidFill>
                      <a:srgbClr val="FFFFFF"/>
                    </a:solidFill>
                  </a:tcPr>
                </a:tc>
                <a:tc>
                  <a:txBody>
                    <a:bodyPr/>
                    <a:lstStyle/>
                    <a:p>
                      <a:pPr rtl="0" fontAlgn="base">
                        <a:spcBef>
                          <a:spcPts val="0"/>
                        </a:spcBef>
                        <a:spcAft>
                          <a:spcPts val="0"/>
                        </a:spcAft>
                        <a:buFont typeface="Arial"/>
                        <a:buChar char="•"/>
                      </a:pPr>
                      <a:r>
                        <a:rPr lang="en-US" sz="1000" b="0" i="1" u="none" strike="noStrike">
                          <a:solidFill>
                            <a:srgbClr val="009900"/>
                          </a:solidFill>
                          <a:latin typeface="Arial"/>
                        </a:rPr>
                        <a:t>teaching</a:t>
                      </a:r>
                    </a:p>
                    <a:p>
                      <a:pPr rtl="0" fontAlgn="base">
                        <a:spcBef>
                          <a:spcPts val="0"/>
                        </a:spcBef>
                        <a:spcAft>
                          <a:spcPts val="0"/>
                        </a:spcAft>
                        <a:buFont typeface="Arial"/>
                        <a:buChar char="•"/>
                      </a:pPr>
                      <a:r>
                        <a:rPr lang="en-US" sz="1000" b="0" i="1" u="none" strike="noStrike">
                          <a:solidFill>
                            <a:srgbClr val="009900"/>
                          </a:solidFill>
                          <a:latin typeface="Arial"/>
                        </a:rPr>
                        <a:t>nursing</a:t>
                      </a:r>
                    </a:p>
                  </a:txBody>
                  <a:tcPr marL="83245" marR="83245" marT="41622" marB="41622">
                    <a:lnL w="38100" cap="flat" cmpd="sng" algn="ctr">
                      <a:solidFill>
                        <a:srgbClr val="009900"/>
                      </a:solidFill>
                      <a:prstDash val="solid"/>
                      <a:round/>
                      <a:headEnd type="none" w="med" len="med"/>
                      <a:tailEnd type="none" w="med" len="med"/>
                    </a:lnL>
                    <a:lnR w="38100" cap="flat" cmpd="sng" algn="ctr">
                      <a:solidFill>
                        <a:srgbClr val="009900"/>
                      </a:solidFill>
                      <a:prstDash val="solid"/>
                      <a:round/>
                      <a:headEnd type="none" w="med" len="med"/>
                      <a:tailEnd type="none" w="med" len="med"/>
                    </a:lnR>
                    <a:lnT w="38100" cap="flat" cmpd="sng" algn="ctr">
                      <a:solidFill>
                        <a:srgbClr val="009900"/>
                      </a:solidFill>
                      <a:prstDash val="solid"/>
                      <a:round/>
                      <a:headEnd type="none" w="med" len="med"/>
                      <a:tailEnd type="none" w="med" len="med"/>
                    </a:lnT>
                    <a:lnB w="38100" cap="flat" cmpd="sng" algn="ctr">
                      <a:solidFill>
                        <a:srgbClr val="009900"/>
                      </a:solidFill>
                      <a:prstDash val="solid"/>
                      <a:round/>
                      <a:headEnd type="none" w="med" len="med"/>
                      <a:tailEnd type="none" w="med" len="med"/>
                    </a:lnB>
                    <a:solidFill>
                      <a:srgbClr val="FFFFFF"/>
                    </a:solidFill>
                  </a:tcPr>
                </a:tc>
              </a:tr>
              <a:tr h="539017">
                <a:tc>
                  <a:txBody>
                    <a:bodyPr/>
                    <a:lstStyle/>
                    <a:p>
                      <a:pPr algn="r" rtl="0" fontAlgn="t">
                        <a:spcBef>
                          <a:spcPts val="0"/>
                        </a:spcBef>
                        <a:spcAft>
                          <a:spcPts val="0"/>
                        </a:spcAft>
                      </a:pPr>
                      <a:r>
                        <a:rPr lang="en-US" sz="1000" b="0" i="1" u="none" strike="noStrike">
                          <a:solidFill>
                            <a:srgbClr val="009900"/>
                          </a:solidFill>
                          <a:latin typeface="Arial"/>
                        </a:rPr>
                        <a:t>salary=</a:t>
                      </a:r>
                      <a:endParaRPr lang="en-US" sz="1600"/>
                    </a:p>
                  </a:txBody>
                  <a:tcPr marL="83245" marR="83245" marT="41622" marB="41622">
                    <a:lnL w="38100" cap="flat" cmpd="sng" algn="ctr">
                      <a:solidFill>
                        <a:srgbClr val="009900"/>
                      </a:solidFill>
                      <a:prstDash val="solid"/>
                      <a:round/>
                      <a:headEnd type="none" w="med" len="med"/>
                      <a:tailEnd type="none" w="med" len="med"/>
                    </a:lnL>
                    <a:lnR w="38100" cap="flat" cmpd="sng" algn="ctr">
                      <a:solidFill>
                        <a:srgbClr val="009900"/>
                      </a:solidFill>
                      <a:prstDash val="solid"/>
                      <a:round/>
                      <a:headEnd type="none" w="med" len="med"/>
                      <a:tailEnd type="none" w="med" len="med"/>
                    </a:lnR>
                    <a:lnT w="38100" cap="flat" cmpd="sng" algn="ctr">
                      <a:solidFill>
                        <a:srgbClr val="009900"/>
                      </a:solidFill>
                      <a:prstDash val="solid"/>
                      <a:round/>
                      <a:headEnd type="none" w="med" len="med"/>
                      <a:tailEnd type="none" w="med" len="med"/>
                    </a:lnT>
                    <a:lnB w="38100" cap="flat" cmpd="sng" algn="ctr">
                      <a:solidFill>
                        <a:srgbClr val="009900"/>
                      </a:solidFill>
                      <a:prstDash val="solid"/>
                      <a:round/>
                      <a:headEnd type="none" w="med" len="med"/>
                      <a:tailEnd type="none" w="med" len="med"/>
                    </a:lnB>
                    <a:solidFill>
                      <a:srgbClr val="E6FFCD"/>
                    </a:solidFill>
                  </a:tcPr>
                </a:tc>
                <a:tc>
                  <a:txBody>
                    <a:bodyPr/>
                    <a:lstStyle/>
                    <a:p>
                      <a:pPr rtl="0" fontAlgn="t">
                        <a:spcBef>
                          <a:spcPts val="0"/>
                        </a:spcBef>
                        <a:spcAft>
                          <a:spcPts val="0"/>
                        </a:spcAft>
                      </a:pPr>
                      <a:r>
                        <a:rPr lang="en-US" sz="1000" b="0" i="1" u="none" strike="noStrike">
                          <a:solidFill>
                            <a:srgbClr val="009900"/>
                          </a:solidFill>
                          <a:latin typeface="Arial"/>
                        </a:rPr>
                        <a:t>$$$$</a:t>
                      </a:r>
                      <a:endParaRPr lang="en-US" sz="1600"/>
                    </a:p>
                  </a:txBody>
                  <a:tcPr marL="83245" marR="83245" marT="41622" marB="41622">
                    <a:lnL w="38100" cap="flat" cmpd="sng" algn="ctr">
                      <a:solidFill>
                        <a:srgbClr val="009900"/>
                      </a:solidFill>
                      <a:prstDash val="solid"/>
                      <a:round/>
                      <a:headEnd type="none" w="med" len="med"/>
                      <a:tailEnd type="none" w="med" len="med"/>
                    </a:lnL>
                    <a:lnR w="38100" cap="flat" cmpd="sng" algn="ctr">
                      <a:solidFill>
                        <a:srgbClr val="009900"/>
                      </a:solidFill>
                      <a:prstDash val="solid"/>
                      <a:round/>
                      <a:headEnd type="none" w="med" len="med"/>
                      <a:tailEnd type="none" w="med" len="med"/>
                    </a:lnR>
                    <a:lnT w="38100" cap="flat" cmpd="sng" algn="ctr">
                      <a:solidFill>
                        <a:srgbClr val="009900"/>
                      </a:solidFill>
                      <a:prstDash val="solid"/>
                      <a:round/>
                      <a:headEnd type="none" w="med" len="med"/>
                      <a:tailEnd type="none" w="med" len="med"/>
                    </a:lnT>
                    <a:lnB w="38100" cap="flat" cmpd="sng" algn="ctr">
                      <a:solidFill>
                        <a:srgbClr val="009900"/>
                      </a:solidFill>
                      <a:prstDash val="solid"/>
                      <a:round/>
                      <a:headEnd type="none" w="med" len="med"/>
                      <a:tailEnd type="none" w="med" len="med"/>
                    </a:lnB>
                    <a:solidFill>
                      <a:srgbClr val="FFFFFF"/>
                    </a:solidFill>
                  </a:tcPr>
                </a:tc>
                <a:tc>
                  <a:txBody>
                    <a:bodyPr/>
                    <a:lstStyle/>
                    <a:p>
                      <a:pPr rtl="0" fontAlgn="t">
                        <a:spcBef>
                          <a:spcPts val="0"/>
                        </a:spcBef>
                        <a:spcAft>
                          <a:spcPts val="0"/>
                        </a:spcAft>
                      </a:pPr>
                      <a:r>
                        <a:rPr lang="en-US" sz="1000" b="0" i="1" u="none" strike="noStrike">
                          <a:solidFill>
                            <a:srgbClr val="009900"/>
                          </a:solidFill>
                          <a:latin typeface="Arial"/>
                        </a:rPr>
                        <a:t>$$$</a:t>
                      </a:r>
                      <a:endParaRPr lang="en-US" sz="1600"/>
                    </a:p>
                  </a:txBody>
                  <a:tcPr marL="83245" marR="83245" marT="41622" marB="41622">
                    <a:lnL w="38100" cap="flat" cmpd="sng" algn="ctr">
                      <a:solidFill>
                        <a:srgbClr val="009900"/>
                      </a:solidFill>
                      <a:prstDash val="solid"/>
                      <a:round/>
                      <a:headEnd type="none" w="med" len="med"/>
                      <a:tailEnd type="none" w="med" len="med"/>
                    </a:lnL>
                    <a:lnR w="38100" cap="flat" cmpd="sng" algn="ctr">
                      <a:solidFill>
                        <a:srgbClr val="009900"/>
                      </a:solidFill>
                      <a:prstDash val="solid"/>
                      <a:round/>
                      <a:headEnd type="none" w="med" len="med"/>
                      <a:tailEnd type="none" w="med" len="med"/>
                    </a:lnR>
                    <a:lnT w="38100" cap="flat" cmpd="sng" algn="ctr">
                      <a:solidFill>
                        <a:srgbClr val="009900"/>
                      </a:solidFill>
                      <a:prstDash val="solid"/>
                      <a:round/>
                      <a:headEnd type="none" w="med" len="med"/>
                      <a:tailEnd type="none" w="med" len="med"/>
                    </a:lnT>
                    <a:lnB w="38100" cap="flat" cmpd="sng" algn="ctr">
                      <a:solidFill>
                        <a:srgbClr val="009900"/>
                      </a:solidFill>
                      <a:prstDash val="solid"/>
                      <a:round/>
                      <a:headEnd type="none" w="med" len="med"/>
                      <a:tailEnd type="none" w="med" len="med"/>
                    </a:lnB>
                    <a:solidFill>
                      <a:srgbClr val="FFFFFF"/>
                    </a:solidFill>
                  </a:tcPr>
                </a:tc>
                <a:tc>
                  <a:txBody>
                    <a:bodyPr/>
                    <a:lstStyle/>
                    <a:p>
                      <a:pPr rtl="0" fontAlgn="t">
                        <a:spcBef>
                          <a:spcPts val="0"/>
                        </a:spcBef>
                        <a:spcAft>
                          <a:spcPts val="0"/>
                        </a:spcAft>
                      </a:pPr>
                      <a:r>
                        <a:rPr lang="en-US" sz="1000" b="0" i="1" u="none" strike="noStrike">
                          <a:solidFill>
                            <a:srgbClr val="009900"/>
                          </a:solidFill>
                          <a:latin typeface="Arial"/>
                        </a:rPr>
                        <a:t>$$</a:t>
                      </a:r>
                      <a:endParaRPr lang="en-US" sz="1600"/>
                    </a:p>
                  </a:txBody>
                  <a:tcPr marL="83245" marR="83245" marT="41622" marB="41622">
                    <a:lnL w="38100" cap="flat" cmpd="sng" algn="ctr">
                      <a:solidFill>
                        <a:srgbClr val="009900"/>
                      </a:solidFill>
                      <a:prstDash val="solid"/>
                      <a:round/>
                      <a:headEnd type="none" w="med" len="med"/>
                      <a:tailEnd type="none" w="med" len="med"/>
                    </a:lnL>
                    <a:lnR w="38100" cap="flat" cmpd="sng" algn="ctr">
                      <a:solidFill>
                        <a:srgbClr val="009900"/>
                      </a:solidFill>
                      <a:prstDash val="solid"/>
                      <a:round/>
                      <a:headEnd type="none" w="med" len="med"/>
                      <a:tailEnd type="none" w="med" len="med"/>
                    </a:lnR>
                    <a:lnT w="38100" cap="flat" cmpd="sng" algn="ctr">
                      <a:solidFill>
                        <a:srgbClr val="009900"/>
                      </a:solidFill>
                      <a:prstDash val="solid"/>
                      <a:round/>
                      <a:headEnd type="none" w="med" len="med"/>
                      <a:tailEnd type="none" w="med" len="med"/>
                    </a:lnT>
                    <a:lnB w="38100" cap="flat" cmpd="sng" algn="ctr">
                      <a:solidFill>
                        <a:srgbClr val="009900"/>
                      </a:solidFill>
                      <a:prstDash val="solid"/>
                      <a:round/>
                      <a:headEnd type="none" w="med" len="med"/>
                      <a:tailEnd type="none" w="med" len="med"/>
                    </a:lnB>
                    <a:solidFill>
                      <a:srgbClr val="FFFFFF"/>
                    </a:solidFill>
                  </a:tcPr>
                </a:tc>
                <a:tc>
                  <a:txBody>
                    <a:bodyPr/>
                    <a:lstStyle/>
                    <a:p>
                      <a:pPr rtl="0" fontAlgn="t">
                        <a:spcBef>
                          <a:spcPts val="0"/>
                        </a:spcBef>
                        <a:spcAft>
                          <a:spcPts val="0"/>
                        </a:spcAft>
                      </a:pPr>
                      <a:r>
                        <a:rPr lang="en-US" sz="1000" b="0" i="1" u="none" strike="noStrike">
                          <a:solidFill>
                            <a:srgbClr val="009900"/>
                          </a:solidFill>
                          <a:latin typeface="Arial"/>
                        </a:rPr>
                        <a:t>$</a:t>
                      </a:r>
                      <a:endParaRPr lang="en-US" sz="1600"/>
                    </a:p>
                  </a:txBody>
                  <a:tcPr marL="83245" marR="83245" marT="41622" marB="41622">
                    <a:lnL w="38100" cap="flat" cmpd="sng" algn="ctr">
                      <a:solidFill>
                        <a:srgbClr val="009900"/>
                      </a:solidFill>
                      <a:prstDash val="solid"/>
                      <a:round/>
                      <a:headEnd type="none" w="med" len="med"/>
                      <a:tailEnd type="none" w="med" len="med"/>
                    </a:lnL>
                    <a:lnR w="38100" cap="flat" cmpd="sng" algn="ctr">
                      <a:solidFill>
                        <a:srgbClr val="009900"/>
                      </a:solidFill>
                      <a:prstDash val="solid"/>
                      <a:round/>
                      <a:headEnd type="none" w="med" len="med"/>
                      <a:tailEnd type="none" w="med" len="med"/>
                    </a:lnR>
                    <a:lnT w="38100" cap="flat" cmpd="sng" algn="ctr">
                      <a:solidFill>
                        <a:srgbClr val="009900"/>
                      </a:solidFill>
                      <a:prstDash val="solid"/>
                      <a:round/>
                      <a:headEnd type="none" w="med" len="med"/>
                      <a:tailEnd type="none" w="med" len="med"/>
                    </a:lnT>
                    <a:lnB w="38100" cap="flat" cmpd="sng" algn="ctr">
                      <a:solidFill>
                        <a:srgbClr val="009900"/>
                      </a:solidFill>
                      <a:prstDash val="solid"/>
                      <a:round/>
                      <a:headEnd type="none" w="med" len="med"/>
                      <a:tailEnd type="none" w="med" len="med"/>
                    </a:lnB>
                    <a:solidFill>
                      <a:srgbClr val="FFFFFF"/>
                    </a:solidFill>
                  </a:tcPr>
                </a:tc>
              </a:tr>
              <a:tr h="964070">
                <a:tc>
                  <a:txBody>
                    <a:bodyPr/>
                    <a:lstStyle/>
                    <a:p>
                      <a:pPr algn="r" rtl="0" fontAlgn="t">
                        <a:spcBef>
                          <a:spcPts val="0"/>
                        </a:spcBef>
                        <a:spcAft>
                          <a:spcPts val="0"/>
                        </a:spcAft>
                      </a:pPr>
                      <a:r>
                        <a:rPr lang="en-US" sz="1000" b="0" i="1" u="none" strike="noStrike">
                          <a:solidFill>
                            <a:srgbClr val="009900"/>
                          </a:solidFill>
                          <a:latin typeface="Arial"/>
                        </a:rPr>
                        <a:t>key example=</a:t>
                      </a:r>
                      <a:endParaRPr lang="en-US" sz="1600"/>
                    </a:p>
                  </a:txBody>
                  <a:tcPr marL="83245" marR="83245" marT="41622" marB="41622">
                    <a:lnL w="38100" cap="flat" cmpd="sng" algn="ctr">
                      <a:solidFill>
                        <a:srgbClr val="009900"/>
                      </a:solidFill>
                      <a:prstDash val="solid"/>
                      <a:round/>
                      <a:headEnd type="none" w="med" len="med"/>
                      <a:tailEnd type="none" w="med" len="med"/>
                    </a:lnL>
                    <a:lnR w="38100" cap="flat" cmpd="sng" algn="ctr">
                      <a:solidFill>
                        <a:srgbClr val="009900"/>
                      </a:solidFill>
                      <a:prstDash val="solid"/>
                      <a:round/>
                      <a:headEnd type="none" w="med" len="med"/>
                      <a:tailEnd type="none" w="med" len="med"/>
                    </a:lnR>
                    <a:lnT w="38100" cap="flat" cmpd="sng" algn="ctr">
                      <a:solidFill>
                        <a:srgbClr val="009900"/>
                      </a:solidFill>
                      <a:prstDash val="solid"/>
                      <a:round/>
                      <a:headEnd type="none" w="med" len="med"/>
                      <a:tailEnd type="none" w="med" len="med"/>
                    </a:lnT>
                    <a:lnB w="38100" cap="flat" cmpd="sng" algn="ctr">
                      <a:solidFill>
                        <a:srgbClr val="009900"/>
                      </a:solidFill>
                      <a:prstDash val="solid"/>
                      <a:round/>
                      <a:headEnd type="none" w="med" len="med"/>
                      <a:tailEnd type="none" w="med" len="med"/>
                    </a:lnB>
                    <a:solidFill>
                      <a:srgbClr val="E6FFCD"/>
                    </a:solidFill>
                  </a:tcPr>
                </a:tc>
                <a:tc>
                  <a:txBody>
                    <a:bodyPr/>
                    <a:lstStyle/>
                    <a:p>
                      <a:pPr rtl="0" fontAlgn="base">
                        <a:spcBef>
                          <a:spcPts val="0"/>
                        </a:spcBef>
                        <a:spcAft>
                          <a:spcPts val="0"/>
                        </a:spcAft>
                        <a:buFont typeface="Arial"/>
                        <a:buChar char="•"/>
                      </a:pPr>
                      <a:r>
                        <a:rPr lang="en-US" sz="1000" b="0" i="1" u="none" strike="noStrike">
                          <a:solidFill>
                            <a:srgbClr val="009900"/>
                          </a:solidFill>
                          <a:latin typeface="Arial"/>
                        </a:rPr>
                        <a:t>Rockefeller</a:t>
                      </a:r>
                    </a:p>
                    <a:p>
                      <a:pPr rtl="0" fontAlgn="base">
                        <a:spcBef>
                          <a:spcPts val="0"/>
                        </a:spcBef>
                        <a:spcAft>
                          <a:spcPts val="0"/>
                        </a:spcAft>
                        <a:buFont typeface="Arial"/>
                        <a:buChar char="•"/>
                      </a:pPr>
                      <a:r>
                        <a:rPr lang="en-US" sz="1000" b="0" i="1" u="none" strike="noStrike">
                          <a:solidFill>
                            <a:srgbClr val="009900"/>
                          </a:solidFill>
                          <a:latin typeface="Arial"/>
                        </a:rPr>
                        <a:t>Westinghouse</a:t>
                      </a:r>
                    </a:p>
                    <a:p>
                      <a:pPr rtl="0" fontAlgn="base">
                        <a:spcBef>
                          <a:spcPts val="0"/>
                        </a:spcBef>
                        <a:spcAft>
                          <a:spcPts val="0"/>
                        </a:spcAft>
                        <a:buFont typeface="Arial"/>
                        <a:buChar char="•"/>
                      </a:pPr>
                      <a:r>
                        <a:rPr lang="en-US" sz="1000" b="0" i="1" u="none" strike="noStrike">
                          <a:solidFill>
                            <a:srgbClr val="009900"/>
                          </a:solidFill>
                          <a:latin typeface="Arial"/>
                        </a:rPr>
                        <a:t>Capone</a:t>
                      </a:r>
                    </a:p>
                  </a:txBody>
                  <a:tcPr marL="83245" marR="83245" marT="41622" marB="41622">
                    <a:lnL w="38100" cap="flat" cmpd="sng" algn="ctr">
                      <a:solidFill>
                        <a:srgbClr val="009900"/>
                      </a:solidFill>
                      <a:prstDash val="solid"/>
                      <a:round/>
                      <a:headEnd type="none" w="med" len="med"/>
                      <a:tailEnd type="none" w="med" len="med"/>
                    </a:lnL>
                    <a:lnR w="38100" cap="flat" cmpd="sng" algn="ctr">
                      <a:solidFill>
                        <a:srgbClr val="009900"/>
                      </a:solidFill>
                      <a:prstDash val="solid"/>
                      <a:round/>
                      <a:headEnd type="none" w="med" len="med"/>
                      <a:tailEnd type="none" w="med" len="med"/>
                    </a:lnR>
                    <a:lnT w="38100" cap="flat" cmpd="sng" algn="ctr">
                      <a:solidFill>
                        <a:srgbClr val="009900"/>
                      </a:solidFill>
                      <a:prstDash val="solid"/>
                      <a:round/>
                      <a:headEnd type="none" w="med" len="med"/>
                      <a:tailEnd type="none" w="med" len="med"/>
                    </a:lnT>
                    <a:lnB w="38100" cap="flat" cmpd="sng" algn="ctr">
                      <a:solidFill>
                        <a:srgbClr val="009900"/>
                      </a:solidFill>
                      <a:prstDash val="solid"/>
                      <a:round/>
                      <a:headEnd type="none" w="med" len="med"/>
                      <a:tailEnd type="none" w="med" len="med"/>
                    </a:lnB>
                    <a:solidFill>
                      <a:srgbClr val="FFFFFF"/>
                    </a:solidFill>
                  </a:tcPr>
                </a:tc>
                <a:tc>
                  <a:txBody>
                    <a:bodyPr/>
                    <a:lstStyle/>
                    <a:p>
                      <a:pPr rtl="0" fontAlgn="base">
                        <a:spcBef>
                          <a:spcPts val="0"/>
                        </a:spcBef>
                        <a:spcAft>
                          <a:spcPts val="0"/>
                        </a:spcAft>
                        <a:buFont typeface="Arial"/>
                        <a:buChar char="•"/>
                      </a:pPr>
                      <a:r>
                        <a:rPr lang="nn-NO" sz="1000" b="0" i="1" u="none" strike="noStrike">
                          <a:solidFill>
                            <a:srgbClr val="009900"/>
                          </a:solidFill>
                          <a:latin typeface="Arial"/>
                        </a:rPr>
                        <a:t>Tesla</a:t>
                      </a:r>
                    </a:p>
                    <a:p>
                      <a:pPr rtl="0" fontAlgn="base">
                        <a:spcBef>
                          <a:spcPts val="0"/>
                        </a:spcBef>
                        <a:spcAft>
                          <a:spcPts val="0"/>
                        </a:spcAft>
                        <a:buFont typeface="Arial"/>
                        <a:buChar char="•"/>
                      </a:pPr>
                      <a:r>
                        <a:rPr lang="nn-NO" sz="1000" b="0" i="1" u="none" strike="noStrike">
                          <a:solidFill>
                            <a:srgbClr val="009900"/>
                          </a:solidFill>
                          <a:latin typeface="Arial"/>
                        </a:rPr>
                        <a:t>Elon Musk</a:t>
                      </a:r>
                    </a:p>
                    <a:p>
                      <a:pPr rtl="0" fontAlgn="base">
                        <a:spcBef>
                          <a:spcPts val="0"/>
                        </a:spcBef>
                        <a:spcAft>
                          <a:spcPts val="0"/>
                        </a:spcAft>
                        <a:buFont typeface="Arial"/>
                        <a:buChar char="•"/>
                      </a:pPr>
                      <a:r>
                        <a:rPr lang="nn-NO" sz="1000" b="0" i="1" u="none" strike="noStrike">
                          <a:solidFill>
                            <a:srgbClr val="009900"/>
                          </a:solidFill>
                          <a:latin typeface="Arial"/>
                        </a:rPr>
                        <a:t>Bill Nye</a:t>
                      </a:r>
                    </a:p>
                  </a:txBody>
                  <a:tcPr marL="83245" marR="83245" marT="41622" marB="41622">
                    <a:lnL w="38100" cap="flat" cmpd="sng" algn="ctr">
                      <a:solidFill>
                        <a:srgbClr val="009900"/>
                      </a:solidFill>
                      <a:prstDash val="solid"/>
                      <a:round/>
                      <a:headEnd type="none" w="med" len="med"/>
                      <a:tailEnd type="none" w="med" len="med"/>
                    </a:lnL>
                    <a:lnR w="38100" cap="flat" cmpd="sng" algn="ctr">
                      <a:solidFill>
                        <a:srgbClr val="009900"/>
                      </a:solidFill>
                      <a:prstDash val="solid"/>
                      <a:round/>
                      <a:headEnd type="none" w="med" len="med"/>
                      <a:tailEnd type="none" w="med" len="med"/>
                    </a:lnR>
                    <a:lnT w="38100" cap="flat" cmpd="sng" algn="ctr">
                      <a:solidFill>
                        <a:srgbClr val="009900"/>
                      </a:solidFill>
                      <a:prstDash val="solid"/>
                      <a:round/>
                      <a:headEnd type="none" w="med" len="med"/>
                      <a:tailEnd type="none" w="med" len="med"/>
                    </a:lnT>
                    <a:lnB w="38100" cap="flat" cmpd="sng" algn="ctr">
                      <a:solidFill>
                        <a:srgbClr val="009900"/>
                      </a:solidFill>
                      <a:prstDash val="solid"/>
                      <a:round/>
                      <a:headEnd type="none" w="med" len="med"/>
                      <a:tailEnd type="none" w="med" len="med"/>
                    </a:lnB>
                    <a:solidFill>
                      <a:srgbClr val="FFFFFF"/>
                    </a:solidFill>
                  </a:tcPr>
                </a:tc>
                <a:tc>
                  <a:txBody>
                    <a:bodyPr/>
                    <a:lstStyle/>
                    <a:p>
                      <a:pPr rtl="0" fontAlgn="base">
                        <a:spcBef>
                          <a:spcPts val="0"/>
                        </a:spcBef>
                        <a:spcAft>
                          <a:spcPts val="0"/>
                        </a:spcAft>
                        <a:buFont typeface="Arial"/>
                        <a:buChar char="•"/>
                      </a:pPr>
                      <a:r>
                        <a:rPr lang="en-US" sz="1000" b="0" i="1" u="none" strike="noStrike">
                          <a:solidFill>
                            <a:srgbClr val="009900"/>
                          </a:solidFill>
                          <a:latin typeface="Arial"/>
                        </a:rPr>
                        <a:t>Trump</a:t>
                      </a:r>
                    </a:p>
                    <a:p>
                      <a:pPr rtl="0" fontAlgn="base">
                        <a:spcBef>
                          <a:spcPts val="0"/>
                        </a:spcBef>
                        <a:spcAft>
                          <a:spcPts val="0"/>
                        </a:spcAft>
                        <a:buFont typeface="Arial"/>
                        <a:buChar char="•"/>
                      </a:pPr>
                      <a:r>
                        <a:rPr lang="en-US" sz="1000" b="0" i="1" u="none" strike="noStrike">
                          <a:solidFill>
                            <a:srgbClr val="009900"/>
                          </a:solidFill>
                          <a:latin typeface="Arial"/>
                        </a:rPr>
                        <a:t>Bilzerian</a:t>
                      </a:r>
                    </a:p>
                    <a:p>
                      <a:pPr rtl="0" fontAlgn="base">
                        <a:spcBef>
                          <a:spcPts val="0"/>
                        </a:spcBef>
                        <a:spcAft>
                          <a:spcPts val="0"/>
                        </a:spcAft>
                        <a:buFont typeface="Arial"/>
                        <a:buChar char="•"/>
                      </a:pPr>
                      <a:r>
                        <a:rPr lang="en-US" sz="1000" b="0" i="1" u="none" strike="noStrike">
                          <a:solidFill>
                            <a:srgbClr val="009900"/>
                          </a:solidFill>
                          <a:latin typeface="Arial"/>
                        </a:rPr>
                        <a:t>Reality Tv</a:t>
                      </a:r>
                    </a:p>
                    <a:p>
                      <a:pPr fontAlgn="t"/>
                      <a:r>
                        <a:rPr lang="en-US" sz="1600"/>
                        <a:t/>
                      </a:r>
                      <a:br>
                        <a:rPr lang="en-US" sz="1600"/>
                      </a:br>
                      <a:endParaRPr lang="en-US" sz="1600"/>
                    </a:p>
                  </a:txBody>
                  <a:tcPr marL="83245" marR="83245" marT="41622" marB="41622">
                    <a:lnL w="38100" cap="flat" cmpd="sng" algn="ctr">
                      <a:solidFill>
                        <a:srgbClr val="009900"/>
                      </a:solidFill>
                      <a:prstDash val="solid"/>
                      <a:round/>
                      <a:headEnd type="none" w="med" len="med"/>
                      <a:tailEnd type="none" w="med" len="med"/>
                    </a:lnL>
                    <a:lnR w="38100" cap="flat" cmpd="sng" algn="ctr">
                      <a:solidFill>
                        <a:srgbClr val="009900"/>
                      </a:solidFill>
                      <a:prstDash val="solid"/>
                      <a:round/>
                      <a:headEnd type="none" w="med" len="med"/>
                      <a:tailEnd type="none" w="med" len="med"/>
                    </a:lnR>
                    <a:lnT w="38100" cap="flat" cmpd="sng" algn="ctr">
                      <a:solidFill>
                        <a:srgbClr val="009900"/>
                      </a:solidFill>
                      <a:prstDash val="solid"/>
                      <a:round/>
                      <a:headEnd type="none" w="med" len="med"/>
                      <a:tailEnd type="none" w="med" len="med"/>
                    </a:lnT>
                    <a:lnB w="38100" cap="flat" cmpd="sng" algn="ctr">
                      <a:solidFill>
                        <a:srgbClr val="009900"/>
                      </a:solidFill>
                      <a:prstDash val="solid"/>
                      <a:round/>
                      <a:headEnd type="none" w="med" len="med"/>
                      <a:tailEnd type="none" w="med" len="med"/>
                    </a:lnB>
                    <a:solidFill>
                      <a:srgbClr val="FFFFFF"/>
                    </a:solidFill>
                  </a:tcPr>
                </a:tc>
                <a:tc>
                  <a:txBody>
                    <a:bodyPr/>
                    <a:lstStyle/>
                    <a:p>
                      <a:pPr rtl="0" fontAlgn="base">
                        <a:spcBef>
                          <a:spcPts val="0"/>
                        </a:spcBef>
                        <a:spcAft>
                          <a:spcPts val="0"/>
                        </a:spcAft>
                        <a:buFont typeface="Arial"/>
                        <a:buChar char="•"/>
                      </a:pPr>
                      <a:r>
                        <a:rPr lang="en-US" sz="1000" b="0" i="1" u="none" strike="noStrike" dirty="0" err="1">
                          <a:solidFill>
                            <a:srgbClr val="009900"/>
                          </a:solidFill>
                          <a:latin typeface="Arial"/>
                        </a:rPr>
                        <a:t>mr.Rogers</a:t>
                      </a:r>
                      <a:endParaRPr lang="en-US" sz="1000" b="0" i="1" u="none" strike="noStrike" dirty="0">
                        <a:solidFill>
                          <a:srgbClr val="009900"/>
                        </a:solidFill>
                        <a:latin typeface="Arial"/>
                      </a:endParaRPr>
                    </a:p>
                    <a:p>
                      <a:pPr rtl="0" fontAlgn="base">
                        <a:spcBef>
                          <a:spcPts val="0"/>
                        </a:spcBef>
                        <a:spcAft>
                          <a:spcPts val="0"/>
                        </a:spcAft>
                        <a:buFont typeface="Arial"/>
                        <a:buChar char="•"/>
                      </a:pPr>
                      <a:r>
                        <a:rPr lang="en-US" sz="1000" b="0" i="1" u="none" strike="noStrike" dirty="0">
                          <a:solidFill>
                            <a:srgbClr val="009900"/>
                          </a:solidFill>
                          <a:latin typeface="Arial"/>
                        </a:rPr>
                        <a:t>Bob Ross</a:t>
                      </a:r>
                    </a:p>
                  </a:txBody>
                  <a:tcPr marL="83245" marR="83245" marT="41622" marB="41622">
                    <a:lnL w="38100" cap="flat" cmpd="sng" algn="ctr">
                      <a:solidFill>
                        <a:srgbClr val="009900"/>
                      </a:solidFill>
                      <a:prstDash val="solid"/>
                      <a:round/>
                      <a:headEnd type="none" w="med" len="med"/>
                      <a:tailEnd type="none" w="med" len="med"/>
                    </a:lnL>
                    <a:lnR w="38100" cap="flat" cmpd="sng" algn="ctr">
                      <a:solidFill>
                        <a:srgbClr val="009900"/>
                      </a:solidFill>
                      <a:prstDash val="solid"/>
                      <a:round/>
                      <a:headEnd type="none" w="med" len="med"/>
                      <a:tailEnd type="none" w="med" len="med"/>
                    </a:lnR>
                    <a:lnT w="38100" cap="flat" cmpd="sng" algn="ctr">
                      <a:solidFill>
                        <a:srgbClr val="009900"/>
                      </a:solidFill>
                      <a:prstDash val="solid"/>
                      <a:round/>
                      <a:headEnd type="none" w="med" len="med"/>
                      <a:tailEnd type="none" w="med" len="med"/>
                    </a:lnT>
                    <a:lnB w="38100" cap="flat" cmpd="sng" algn="ctr">
                      <a:solidFill>
                        <a:srgbClr val="009900"/>
                      </a:solidFill>
                      <a:prstDash val="solid"/>
                      <a:round/>
                      <a:headEnd type="none" w="med" len="med"/>
                      <a:tailEnd type="none" w="med" len="med"/>
                    </a:lnB>
                    <a:solidFill>
                      <a:srgbClr val="FFFFFF"/>
                    </a:solidFill>
                  </a:tcPr>
                </a:tc>
              </a:tr>
            </a:tbl>
          </a:graphicData>
        </a:graphic>
      </p:graphicFrame>
      <p:sp>
        <p:nvSpPr>
          <p:cNvPr id="18433" name="Rectangle 1"/>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0" rIns="9144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04800" y="971550"/>
            <a:ext cx="8458200" cy="3962400"/>
          </a:xfrm>
        </p:spPr>
        <p:txBody>
          <a:bodyPr>
            <a:normAutofit/>
          </a:bodyPr>
          <a:lstStyle/>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A manager who doesn’t want to spend time learning the technicalities of what they are managing and failing to make decisions that are useful to the business.</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An engineer who spends time on over-engineering features that are not useful to the customer or gets a kick out of implementing tools that are </a:t>
            </a:r>
            <a:r>
              <a:rPr lang="en-US" sz="2000" dirty="0" err="1" smtClean="0">
                <a:solidFill>
                  <a:schemeClr val="tx1">
                    <a:lumMod val="65000"/>
                    <a:lumOff val="35000"/>
                  </a:schemeClr>
                </a:solidFill>
                <a:latin typeface="Arial" pitchFamily="34" charset="0"/>
                <a:cs typeface="Arial" pitchFamily="34" charset="0"/>
              </a:rPr>
              <a:t>slowding</a:t>
            </a:r>
            <a:r>
              <a:rPr lang="en-US" sz="2000" dirty="0" smtClean="0">
                <a:solidFill>
                  <a:schemeClr val="tx1">
                    <a:lumMod val="65000"/>
                    <a:lumOff val="35000"/>
                  </a:schemeClr>
                </a:solidFill>
                <a:latin typeface="Arial" pitchFamily="34" charset="0"/>
                <a:cs typeface="Arial" pitchFamily="34" charset="0"/>
              </a:rPr>
              <a:t> down the department.  Dean </a:t>
            </a:r>
            <a:r>
              <a:rPr lang="en-US" sz="2000" dirty="0" err="1" smtClean="0">
                <a:solidFill>
                  <a:schemeClr val="tx1">
                    <a:lumMod val="65000"/>
                    <a:lumOff val="35000"/>
                  </a:schemeClr>
                </a:solidFill>
                <a:latin typeface="Arial" pitchFamily="34" charset="0"/>
                <a:cs typeface="Arial" pitchFamily="34" charset="0"/>
              </a:rPr>
              <a:t>Kamen</a:t>
            </a:r>
            <a:r>
              <a:rPr lang="en-US" sz="2000" dirty="0" smtClean="0">
                <a:solidFill>
                  <a:schemeClr val="tx1">
                    <a:lumMod val="65000"/>
                    <a:lumOff val="35000"/>
                  </a:schemeClr>
                </a:solidFill>
                <a:latin typeface="Arial" pitchFamily="34" charset="0"/>
                <a:cs typeface="Arial" pitchFamily="34" charset="0"/>
              </a:rPr>
              <a:t> describes these as ‘high-school science projects’.</a:t>
            </a: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endParaRPr lang="en-US" sz="2000" dirty="0" smtClean="0">
              <a:solidFill>
                <a:schemeClr val="tx1">
                  <a:lumMod val="65000"/>
                  <a:lumOff val="35000"/>
                </a:schemeClr>
              </a:solidFill>
              <a:latin typeface="Arial" pitchFamily="34" charset="0"/>
              <a:cs typeface="Arial" pitchFamily="34" charset="0"/>
            </a:endParaRPr>
          </a:p>
        </p:txBody>
      </p:sp>
      <p:sp>
        <p:nvSpPr>
          <p:cNvPr id="6"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COMMON DELUSIONS</a:t>
            </a:r>
            <a:endParaRPr lang="en-US" sz="2500" u="sng" dirty="0">
              <a:solidFill>
                <a:srgbClr val="3366CC"/>
              </a:solidFill>
              <a:latin typeface="Arial Black" pitchFamily="34"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04800" y="971550"/>
            <a:ext cx="4343400" cy="3962400"/>
          </a:xfrm>
        </p:spPr>
        <p:txBody>
          <a:bodyPr>
            <a:normAutofit lnSpcReduction="10000"/>
          </a:bodyPr>
          <a:lstStyle/>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There are no right or wrong personality, all 4 are needed for successful business.</a:t>
            </a: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Don’t try to be someone you’re not.</a:t>
            </a: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Goal is to be in the middle, and not at the extremes.</a:t>
            </a: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Goal is to understand all the different personality types and get along.</a:t>
            </a: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endParaRPr lang="en-US" sz="2000" dirty="0" smtClean="0">
              <a:solidFill>
                <a:schemeClr val="tx1">
                  <a:lumMod val="65000"/>
                  <a:lumOff val="35000"/>
                </a:schemeClr>
              </a:solidFill>
              <a:latin typeface="Arial" pitchFamily="34" charset="0"/>
              <a:cs typeface="Arial" pitchFamily="34" charset="0"/>
            </a:endParaRPr>
          </a:p>
        </p:txBody>
      </p:sp>
      <p:sp>
        <p:nvSpPr>
          <p:cNvPr id="6"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WHICH IS BEST?</a:t>
            </a:r>
            <a:endParaRPr lang="en-US" sz="2500" u="sng" dirty="0">
              <a:solidFill>
                <a:srgbClr val="3366CC"/>
              </a:solidFill>
              <a:latin typeface="Arial Black" pitchFamily="34" charset="0"/>
            </a:endParaRPr>
          </a:p>
        </p:txBody>
      </p:sp>
      <p:pic>
        <p:nvPicPr>
          <p:cNvPr id="19458" name="Picture 2" descr="https://lh4.googleusercontent.com/IFkcX-KlLpGvgi3cq-qO-052m-I0cbOovzMoFxt3oz20NtYoSm0z7yiuqdGPBvi2TDE_Iwjuq3JyKsbJKseJm4Jas__Y5hQiWLiK642ZQGFJjUO1X1cagvBVkxtACXZHIffXMTgId7hWqSuQQdQ_h03P6der-_9t29tWNIiUuICeb8vIZ01BIeJjplNNYeLRhhAH"/>
          <p:cNvPicPr>
            <a:picLocks noChangeAspect="1" noChangeArrowheads="1"/>
          </p:cNvPicPr>
          <p:nvPr/>
        </p:nvPicPr>
        <p:blipFill>
          <a:blip r:embed="rId2" cstate="print"/>
          <a:srcRect/>
          <a:stretch>
            <a:fillRect/>
          </a:stretch>
        </p:blipFill>
        <p:spPr bwMode="auto">
          <a:xfrm>
            <a:off x="4800600" y="819150"/>
            <a:ext cx="3882634" cy="3848100"/>
          </a:xfrm>
          <a:prstGeom prst="rect">
            <a:avLst/>
          </a:prstGeom>
          <a:noFill/>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04800" y="819150"/>
            <a:ext cx="3657600" cy="4114800"/>
          </a:xfrm>
        </p:spPr>
        <p:txBody>
          <a:bodyPr>
            <a:normAutofit fontScale="70000" lnSpcReduction="20000"/>
          </a:bodyPr>
          <a:lstStyle/>
          <a:p>
            <a:pPr algn="l">
              <a:buFont typeface="Arial" pitchFamily="34" charset="0"/>
              <a:buChar char="●"/>
            </a:pPr>
            <a:r>
              <a:rPr lang="en-US" sz="2000" b="1" u="sng" dirty="0" smtClean="0">
                <a:solidFill>
                  <a:schemeClr val="tx1">
                    <a:lumMod val="65000"/>
                    <a:lumOff val="35000"/>
                  </a:schemeClr>
                </a:solidFill>
                <a:latin typeface="Arial" pitchFamily="34" charset="0"/>
                <a:cs typeface="Arial" pitchFamily="34" charset="0"/>
              </a:rPr>
              <a:t>Analytical versus Driver:</a:t>
            </a:r>
            <a:r>
              <a:rPr lang="en-US" sz="2000" b="1" dirty="0" smtClean="0">
                <a:solidFill>
                  <a:schemeClr val="tx1">
                    <a:lumMod val="65000"/>
                    <a:lumOff val="35000"/>
                  </a:schemeClr>
                </a:solidFill>
                <a:latin typeface="Arial" pitchFamily="34" charset="0"/>
                <a:cs typeface="Arial" pitchFamily="34" charset="0"/>
              </a:rPr>
              <a:t> </a:t>
            </a:r>
            <a:r>
              <a:rPr lang="en-US" sz="1600" dirty="0" smtClean="0">
                <a:solidFill>
                  <a:schemeClr val="tx1">
                    <a:lumMod val="65000"/>
                    <a:lumOff val="35000"/>
                  </a:schemeClr>
                </a:solidFill>
                <a:latin typeface="Arial" pitchFamily="34" charset="0"/>
                <a:cs typeface="Arial" pitchFamily="34" charset="0"/>
              </a:rPr>
              <a:t>1986 Space Shuttle Disaster: Manager focusing on schedule and engineer focusing on technical o-ring failure before launch.</a:t>
            </a: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buFont typeface="Arial" pitchFamily="34" charset="0"/>
              <a:buChar char="●"/>
            </a:pPr>
            <a:r>
              <a:rPr lang="en-US" sz="2000" b="1" u="sng" dirty="0" smtClean="0">
                <a:solidFill>
                  <a:schemeClr val="tx1">
                    <a:lumMod val="65000"/>
                    <a:lumOff val="35000"/>
                  </a:schemeClr>
                </a:solidFill>
                <a:latin typeface="Arial" pitchFamily="34" charset="0"/>
                <a:cs typeface="Arial" pitchFamily="34" charset="0"/>
              </a:rPr>
              <a:t>2012 deepwater horizon spill:</a:t>
            </a:r>
            <a:r>
              <a:rPr lang="en-US" sz="2000" b="1" dirty="0" smtClean="0">
                <a:solidFill>
                  <a:schemeClr val="tx1">
                    <a:lumMod val="65000"/>
                    <a:lumOff val="35000"/>
                  </a:schemeClr>
                </a:solidFill>
                <a:latin typeface="Arial" pitchFamily="34" charset="0"/>
                <a:cs typeface="Arial" pitchFamily="34" charset="0"/>
              </a:rPr>
              <a:t> </a:t>
            </a:r>
            <a:r>
              <a:rPr lang="en-US" sz="1600" dirty="0" smtClean="0">
                <a:solidFill>
                  <a:schemeClr val="tx1">
                    <a:lumMod val="65000"/>
                    <a:lumOff val="35000"/>
                  </a:schemeClr>
                </a:solidFill>
                <a:latin typeface="Arial" pitchFamily="34" charset="0"/>
                <a:cs typeface="Arial" pitchFamily="34" charset="0"/>
              </a:rPr>
              <a:t>Manager focusing on costs and engineer focusing on rig safety violations.</a:t>
            </a: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buFont typeface="Arial" pitchFamily="34" charset="0"/>
              <a:buChar char="●"/>
            </a:pPr>
            <a:r>
              <a:rPr lang="en-US" sz="2000" b="1" u="sng" dirty="0" smtClean="0">
                <a:solidFill>
                  <a:schemeClr val="tx1">
                    <a:lumMod val="65000"/>
                    <a:lumOff val="35000"/>
                  </a:schemeClr>
                </a:solidFill>
                <a:latin typeface="Arial" pitchFamily="34" charset="0"/>
                <a:cs typeface="Arial" pitchFamily="34" charset="0"/>
              </a:rPr>
              <a:t>Analytical versus Expressive:</a:t>
            </a:r>
            <a:r>
              <a:rPr lang="en-US" sz="2000" b="1" dirty="0" smtClean="0">
                <a:solidFill>
                  <a:schemeClr val="tx1">
                    <a:lumMod val="65000"/>
                    <a:lumOff val="35000"/>
                  </a:schemeClr>
                </a:solidFill>
                <a:latin typeface="Arial" pitchFamily="34" charset="0"/>
                <a:cs typeface="Arial" pitchFamily="34" charset="0"/>
              </a:rPr>
              <a:t> </a:t>
            </a:r>
            <a:r>
              <a:rPr lang="en-US" sz="1600" dirty="0" smtClean="0">
                <a:solidFill>
                  <a:schemeClr val="tx1">
                    <a:lumMod val="65000"/>
                    <a:lumOff val="35000"/>
                  </a:schemeClr>
                </a:solidFill>
                <a:latin typeface="Arial" pitchFamily="34" charset="0"/>
                <a:cs typeface="Arial" pitchFamily="34" charset="0"/>
              </a:rPr>
              <a:t>Complaining that an advertisement is not accurate and that it’s misleading.  Expressive would say that it doesn’t matter if its misleading because at least it looks cool #</a:t>
            </a:r>
            <a:r>
              <a:rPr lang="en-US" sz="1600" dirty="0" err="1" smtClean="0">
                <a:solidFill>
                  <a:schemeClr val="tx1">
                    <a:lumMod val="65000"/>
                    <a:lumOff val="35000"/>
                  </a:schemeClr>
                </a:solidFill>
                <a:latin typeface="Arial" pitchFamily="34" charset="0"/>
                <a:cs typeface="Arial" pitchFamily="34" charset="0"/>
              </a:rPr>
              <a:t>FyreFestival</a:t>
            </a:r>
            <a:endParaRPr lang="en-US" sz="1600" dirty="0" smtClean="0">
              <a:solidFill>
                <a:schemeClr val="tx1">
                  <a:lumMod val="65000"/>
                  <a:lumOff val="35000"/>
                </a:schemeClr>
              </a:solidFill>
              <a:latin typeface="Arial" pitchFamily="34" charset="0"/>
              <a:cs typeface="Arial" pitchFamily="34" charset="0"/>
            </a:endParaRP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buFont typeface="Arial" pitchFamily="34" charset="0"/>
              <a:buChar char="●"/>
            </a:pPr>
            <a:r>
              <a:rPr lang="en-US" sz="2000" b="1" u="sng" dirty="0" smtClean="0">
                <a:solidFill>
                  <a:schemeClr val="tx1">
                    <a:lumMod val="65000"/>
                    <a:lumOff val="35000"/>
                  </a:schemeClr>
                </a:solidFill>
                <a:latin typeface="Arial" pitchFamily="34" charset="0"/>
                <a:cs typeface="Arial" pitchFamily="34" charset="0"/>
              </a:rPr>
              <a:t>Amiable versus Driver:</a:t>
            </a:r>
            <a:r>
              <a:rPr lang="en-US" sz="2000" b="1" dirty="0" smtClean="0">
                <a:solidFill>
                  <a:schemeClr val="tx1">
                    <a:lumMod val="65000"/>
                    <a:lumOff val="35000"/>
                  </a:schemeClr>
                </a:solidFill>
                <a:latin typeface="Arial" pitchFamily="34" charset="0"/>
                <a:cs typeface="Arial" pitchFamily="34" charset="0"/>
              </a:rPr>
              <a:t> </a:t>
            </a:r>
            <a:r>
              <a:rPr lang="en-US" sz="1600" dirty="0" smtClean="0">
                <a:solidFill>
                  <a:schemeClr val="tx1">
                    <a:lumMod val="65000"/>
                    <a:lumOff val="35000"/>
                  </a:schemeClr>
                </a:solidFill>
                <a:latin typeface="Arial" pitchFamily="34" charset="0"/>
                <a:cs typeface="Arial" pitchFamily="34" charset="0"/>
              </a:rPr>
              <a:t>Homestead Massacre of 1892: Henry Frick focused on production at the expense of operator care and safety.  Massacre led to the start of the labor union.</a:t>
            </a: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buFont typeface="Arial" pitchFamily="34" charset="0"/>
              <a:buChar char="●"/>
            </a:pPr>
            <a:r>
              <a:rPr lang="en-US" sz="2000" b="1" u="sng" dirty="0" smtClean="0">
                <a:solidFill>
                  <a:schemeClr val="tx1">
                    <a:lumMod val="65000"/>
                    <a:lumOff val="35000"/>
                  </a:schemeClr>
                </a:solidFill>
                <a:latin typeface="Arial" pitchFamily="34" charset="0"/>
                <a:cs typeface="Arial" pitchFamily="34" charset="0"/>
              </a:rPr>
              <a:t>Amiable versus Analytical:</a:t>
            </a:r>
            <a:r>
              <a:rPr lang="en-US" sz="2000" b="1" dirty="0" smtClean="0">
                <a:solidFill>
                  <a:schemeClr val="tx1">
                    <a:lumMod val="65000"/>
                    <a:lumOff val="35000"/>
                  </a:schemeClr>
                </a:solidFill>
                <a:latin typeface="Arial" pitchFamily="34" charset="0"/>
                <a:cs typeface="Arial" pitchFamily="34" charset="0"/>
              </a:rPr>
              <a:t> </a:t>
            </a:r>
            <a:r>
              <a:rPr lang="en-US" sz="1600" dirty="0" smtClean="0">
                <a:solidFill>
                  <a:schemeClr val="tx1">
                    <a:lumMod val="65000"/>
                    <a:lumOff val="35000"/>
                  </a:schemeClr>
                </a:solidFill>
                <a:latin typeface="Arial" pitchFamily="34" charset="0"/>
                <a:cs typeface="Arial" pitchFamily="34" charset="0"/>
              </a:rPr>
              <a:t>Staying at home playing video games instead of going out, going to family dinners, and building social skills.</a:t>
            </a: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endParaRPr lang="en-US" sz="2000" dirty="0" smtClean="0">
              <a:solidFill>
                <a:schemeClr val="tx1">
                  <a:lumMod val="65000"/>
                  <a:lumOff val="35000"/>
                </a:schemeClr>
              </a:solidFill>
              <a:latin typeface="Arial" pitchFamily="34" charset="0"/>
              <a:cs typeface="Arial" pitchFamily="34" charset="0"/>
            </a:endParaRPr>
          </a:p>
        </p:txBody>
      </p:sp>
      <p:sp>
        <p:nvSpPr>
          <p:cNvPr id="6"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COMMON CLASHES</a:t>
            </a:r>
            <a:endParaRPr lang="en-US" sz="2500" u="sng" dirty="0">
              <a:solidFill>
                <a:srgbClr val="3366CC"/>
              </a:solidFill>
              <a:latin typeface="Arial Black" pitchFamily="34" charset="0"/>
            </a:endParaRPr>
          </a:p>
        </p:txBody>
      </p:sp>
      <p:pic>
        <p:nvPicPr>
          <p:cNvPr id="20482" name="Picture 2" descr="Image result for challenger explosion"/>
          <p:cNvPicPr>
            <a:picLocks noChangeAspect="1" noChangeArrowheads="1"/>
          </p:cNvPicPr>
          <p:nvPr/>
        </p:nvPicPr>
        <p:blipFill>
          <a:blip r:embed="rId2" cstate="print"/>
          <a:srcRect/>
          <a:stretch>
            <a:fillRect/>
          </a:stretch>
        </p:blipFill>
        <p:spPr bwMode="auto">
          <a:xfrm>
            <a:off x="4114800" y="1200150"/>
            <a:ext cx="4600756" cy="3048000"/>
          </a:xfrm>
          <a:prstGeom prst="rect">
            <a:avLst/>
          </a:prstGeom>
          <a:noFill/>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SUCCESSFUL PERSONALITIES</a:t>
            </a:r>
            <a:endParaRPr lang="en-US" sz="2500" u="sng" dirty="0">
              <a:solidFill>
                <a:srgbClr val="3366CC"/>
              </a:solidFill>
              <a:latin typeface="Arial Black" pitchFamily="34" charset="0"/>
            </a:endParaRPr>
          </a:p>
        </p:txBody>
      </p:sp>
      <p:sp>
        <p:nvSpPr>
          <p:cNvPr id="18433" name="Rectangle 1"/>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0" rIns="9144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graphicFrame>
        <p:nvGraphicFramePr>
          <p:cNvPr id="5" name="Table 4"/>
          <p:cNvGraphicFramePr>
            <a:graphicFrameLocks noGrp="1"/>
          </p:cNvGraphicFramePr>
          <p:nvPr/>
        </p:nvGraphicFramePr>
        <p:xfrm>
          <a:off x="609600" y="819150"/>
          <a:ext cx="8077200" cy="3962400"/>
        </p:xfrm>
        <a:graphic>
          <a:graphicData uri="http://schemas.openxmlformats.org/drawingml/2006/table">
            <a:tbl>
              <a:tblPr/>
              <a:tblGrid>
                <a:gridCol w="4038600"/>
                <a:gridCol w="4038600"/>
              </a:tblGrid>
              <a:tr h="538886">
                <a:tc>
                  <a:txBody>
                    <a:bodyPr/>
                    <a:lstStyle/>
                    <a:p>
                      <a:pPr algn="ctr" rtl="0" fontAlgn="t">
                        <a:spcBef>
                          <a:spcPts val="0"/>
                        </a:spcBef>
                        <a:spcAft>
                          <a:spcPts val="0"/>
                        </a:spcAft>
                      </a:pPr>
                      <a:r>
                        <a:rPr lang="en-US" sz="1400" b="1" i="1" u="none" strike="noStrike" dirty="0" smtClean="0">
                          <a:solidFill>
                            <a:srgbClr val="009900"/>
                          </a:solidFill>
                          <a:latin typeface="Arial"/>
                        </a:rPr>
                        <a:t>successful</a:t>
                      </a:r>
                      <a:endParaRPr lang="en-US" sz="1400" dirty="0"/>
                    </a:p>
                  </a:txBody>
                  <a:tcPr marL="71887" marR="71887" marT="35943" marB="35943" anchor="ctr">
                    <a:lnL w="38100" cap="flat" cmpd="sng" algn="ctr">
                      <a:solidFill>
                        <a:srgbClr val="009900"/>
                      </a:solidFill>
                      <a:prstDash val="solid"/>
                      <a:round/>
                      <a:headEnd type="none" w="med" len="med"/>
                      <a:tailEnd type="none" w="med" len="med"/>
                    </a:lnL>
                    <a:lnR w="38100" cap="flat" cmpd="sng" algn="ctr">
                      <a:solidFill>
                        <a:srgbClr val="009900"/>
                      </a:solidFill>
                      <a:prstDash val="solid"/>
                      <a:round/>
                      <a:headEnd type="none" w="med" len="med"/>
                      <a:tailEnd type="none" w="med" len="med"/>
                    </a:lnR>
                    <a:lnT w="38100" cap="flat" cmpd="sng" algn="ctr">
                      <a:solidFill>
                        <a:srgbClr val="009900"/>
                      </a:solidFill>
                      <a:prstDash val="solid"/>
                      <a:round/>
                      <a:headEnd type="none" w="med" len="med"/>
                      <a:tailEnd type="none" w="med" len="med"/>
                    </a:lnT>
                    <a:lnB w="38100" cap="flat" cmpd="sng" algn="ctr">
                      <a:solidFill>
                        <a:srgbClr val="009900"/>
                      </a:solidFill>
                      <a:prstDash val="solid"/>
                      <a:round/>
                      <a:headEnd type="none" w="med" len="med"/>
                      <a:tailEnd type="none" w="med" len="med"/>
                    </a:lnB>
                    <a:solidFill>
                      <a:srgbClr val="CFFFA3"/>
                    </a:solidFill>
                  </a:tcPr>
                </a:tc>
                <a:tc>
                  <a:txBody>
                    <a:bodyPr/>
                    <a:lstStyle/>
                    <a:p>
                      <a:pPr algn="ctr" rtl="0" fontAlgn="t">
                        <a:spcBef>
                          <a:spcPts val="0"/>
                        </a:spcBef>
                        <a:spcAft>
                          <a:spcPts val="0"/>
                        </a:spcAft>
                      </a:pPr>
                      <a:r>
                        <a:rPr lang="en-US" sz="1400" b="1" i="1" u="none" strike="noStrike" dirty="0" smtClean="0">
                          <a:solidFill>
                            <a:srgbClr val="009900"/>
                          </a:solidFill>
                          <a:latin typeface="Arial"/>
                        </a:rPr>
                        <a:t>not successful</a:t>
                      </a:r>
                      <a:endParaRPr lang="en-US" sz="1400" dirty="0"/>
                    </a:p>
                  </a:txBody>
                  <a:tcPr marL="71887" marR="71887" marT="35943" marB="35943" anchor="ctr">
                    <a:lnL w="38100" cap="flat" cmpd="sng" algn="ctr">
                      <a:solidFill>
                        <a:srgbClr val="009900"/>
                      </a:solidFill>
                      <a:prstDash val="solid"/>
                      <a:round/>
                      <a:headEnd type="none" w="med" len="med"/>
                      <a:tailEnd type="none" w="med" len="med"/>
                    </a:lnL>
                    <a:lnR w="38100" cap="flat" cmpd="sng" algn="ctr">
                      <a:solidFill>
                        <a:srgbClr val="009900"/>
                      </a:solidFill>
                      <a:prstDash val="solid"/>
                      <a:round/>
                      <a:headEnd type="none" w="med" len="med"/>
                      <a:tailEnd type="none" w="med" len="med"/>
                    </a:lnR>
                    <a:lnT w="38100" cap="flat" cmpd="sng" algn="ctr">
                      <a:solidFill>
                        <a:srgbClr val="009900"/>
                      </a:solidFill>
                      <a:prstDash val="solid"/>
                      <a:round/>
                      <a:headEnd type="none" w="med" len="med"/>
                      <a:tailEnd type="none" w="med" len="med"/>
                    </a:lnT>
                    <a:lnB w="38100" cap="flat" cmpd="sng" algn="ctr">
                      <a:solidFill>
                        <a:srgbClr val="009900"/>
                      </a:solidFill>
                      <a:prstDash val="solid"/>
                      <a:round/>
                      <a:headEnd type="none" w="med" len="med"/>
                      <a:tailEnd type="none" w="med" len="med"/>
                    </a:lnB>
                    <a:solidFill>
                      <a:srgbClr val="CFFFA3"/>
                    </a:solidFill>
                  </a:tcPr>
                </a:tc>
              </a:tr>
              <a:tr h="443789">
                <a:tc>
                  <a:txBody>
                    <a:bodyPr/>
                    <a:lstStyle/>
                    <a:p>
                      <a:pPr rtl="0" fontAlgn="t">
                        <a:spcBef>
                          <a:spcPts val="0"/>
                        </a:spcBef>
                        <a:spcAft>
                          <a:spcPts val="0"/>
                        </a:spcAft>
                      </a:pPr>
                      <a:r>
                        <a:rPr lang="en-US" sz="1100" b="0" i="1" u="none" strike="noStrike">
                          <a:solidFill>
                            <a:srgbClr val="009900"/>
                          </a:solidFill>
                          <a:latin typeface="Arial"/>
                        </a:rPr>
                        <a:t>takes responsibility</a:t>
                      </a:r>
                      <a:endParaRPr lang="en-US" sz="1400"/>
                    </a:p>
                  </a:txBody>
                  <a:tcPr marL="71887" marR="71887" marT="35943" marB="35943">
                    <a:lnL w="38100" cap="flat" cmpd="sng" algn="ctr">
                      <a:solidFill>
                        <a:srgbClr val="009900"/>
                      </a:solidFill>
                      <a:prstDash val="solid"/>
                      <a:round/>
                      <a:headEnd type="none" w="med" len="med"/>
                      <a:tailEnd type="none" w="med" len="med"/>
                    </a:lnL>
                    <a:lnR w="38100" cap="flat" cmpd="sng" algn="ctr">
                      <a:solidFill>
                        <a:srgbClr val="009900"/>
                      </a:solidFill>
                      <a:prstDash val="solid"/>
                      <a:round/>
                      <a:headEnd type="none" w="med" len="med"/>
                      <a:tailEnd type="none" w="med" len="med"/>
                    </a:lnR>
                    <a:lnT w="38100" cap="flat" cmpd="sng" algn="ctr">
                      <a:solidFill>
                        <a:srgbClr val="009900"/>
                      </a:solidFill>
                      <a:prstDash val="solid"/>
                      <a:round/>
                      <a:headEnd type="none" w="med" len="med"/>
                      <a:tailEnd type="none" w="med" len="med"/>
                    </a:lnT>
                    <a:lnB w="38100" cap="flat" cmpd="sng" algn="ctr">
                      <a:solidFill>
                        <a:srgbClr val="009900"/>
                      </a:solidFill>
                      <a:prstDash val="solid"/>
                      <a:round/>
                      <a:headEnd type="none" w="med" len="med"/>
                      <a:tailEnd type="none" w="med" len="med"/>
                    </a:lnB>
                    <a:solidFill>
                      <a:srgbClr val="FFFFFF"/>
                    </a:solidFill>
                  </a:tcPr>
                </a:tc>
                <a:tc>
                  <a:txBody>
                    <a:bodyPr/>
                    <a:lstStyle/>
                    <a:p>
                      <a:pPr rtl="0" fontAlgn="t">
                        <a:spcBef>
                          <a:spcPts val="0"/>
                        </a:spcBef>
                        <a:spcAft>
                          <a:spcPts val="0"/>
                        </a:spcAft>
                      </a:pPr>
                      <a:r>
                        <a:rPr lang="en-US" sz="1100" b="0" i="1" u="none" strike="noStrike">
                          <a:solidFill>
                            <a:srgbClr val="009900"/>
                          </a:solidFill>
                          <a:latin typeface="Arial"/>
                        </a:rPr>
                        <a:t>assumes someone else will take care of it</a:t>
                      </a:r>
                      <a:endParaRPr lang="en-US" sz="1400"/>
                    </a:p>
                  </a:txBody>
                  <a:tcPr marL="71887" marR="71887" marT="35943" marB="35943">
                    <a:lnL w="38100" cap="flat" cmpd="sng" algn="ctr">
                      <a:solidFill>
                        <a:srgbClr val="009900"/>
                      </a:solidFill>
                      <a:prstDash val="solid"/>
                      <a:round/>
                      <a:headEnd type="none" w="med" len="med"/>
                      <a:tailEnd type="none" w="med" len="med"/>
                    </a:lnL>
                    <a:lnR w="38100" cap="flat" cmpd="sng" algn="ctr">
                      <a:solidFill>
                        <a:srgbClr val="009900"/>
                      </a:solidFill>
                      <a:prstDash val="solid"/>
                      <a:round/>
                      <a:headEnd type="none" w="med" len="med"/>
                      <a:tailEnd type="none" w="med" len="med"/>
                    </a:lnR>
                    <a:lnT w="38100" cap="flat" cmpd="sng" algn="ctr">
                      <a:solidFill>
                        <a:srgbClr val="009900"/>
                      </a:solidFill>
                      <a:prstDash val="solid"/>
                      <a:round/>
                      <a:headEnd type="none" w="med" len="med"/>
                      <a:tailEnd type="none" w="med" len="med"/>
                    </a:lnT>
                    <a:lnB w="38100" cap="flat" cmpd="sng" algn="ctr">
                      <a:solidFill>
                        <a:srgbClr val="009900"/>
                      </a:solidFill>
                      <a:prstDash val="solid"/>
                      <a:round/>
                      <a:headEnd type="none" w="med" len="med"/>
                      <a:tailEnd type="none" w="med" len="med"/>
                    </a:lnB>
                    <a:solidFill>
                      <a:srgbClr val="FFFFFF"/>
                    </a:solidFill>
                  </a:tcPr>
                </a:tc>
              </a:tr>
              <a:tr h="443789">
                <a:tc>
                  <a:txBody>
                    <a:bodyPr/>
                    <a:lstStyle/>
                    <a:p>
                      <a:pPr rtl="0" fontAlgn="t">
                        <a:spcBef>
                          <a:spcPts val="0"/>
                        </a:spcBef>
                        <a:spcAft>
                          <a:spcPts val="0"/>
                        </a:spcAft>
                      </a:pPr>
                      <a:r>
                        <a:rPr lang="en-US" sz="1100" b="0" i="1" u="none" strike="noStrike" dirty="0">
                          <a:solidFill>
                            <a:srgbClr val="009900"/>
                          </a:solidFill>
                          <a:latin typeface="Arial"/>
                        </a:rPr>
                        <a:t>is direct</a:t>
                      </a:r>
                      <a:endParaRPr lang="en-US" sz="1400" dirty="0"/>
                    </a:p>
                  </a:txBody>
                  <a:tcPr marL="71887" marR="71887" marT="35943" marB="35943">
                    <a:lnL w="38100" cap="flat" cmpd="sng" algn="ctr">
                      <a:solidFill>
                        <a:srgbClr val="009900"/>
                      </a:solidFill>
                      <a:prstDash val="solid"/>
                      <a:round/>
                      <a:headEnd type="none" w="med" len="med"/>
                      <a:tailEnd type="none" w="med" len="med"/>
                    </a:lnL>
                    <a:lnR w="38100" cap="flat" cmpd="sng" algn="ctr">
                      <a:solidFill>
                        <a:srgbClr val="009900"/>
                      </a:solidFill>
                      <a:prstDash val="solid"/>
                      <a:round/>
                      <a:headEnd type="none" w="med" len="med"/>
                      <a:tailEnd type="none" w="med" len="med"/>
                    </a:lnR>
                    <a:lnT w="38100" cap="flat" cmpd="sng" algn="ctr">
                      <a:solidFill>
                        <a:srgbClr val="009900"/>
                      </a:solidFill>
                      <a:prstDash val="solid"/>
                      <a:round/>
                      <a:headEnd type="none" w="med" len="med"/>
                      <a:tailEnd type="none" w="med" len="med"/>
                    </a:lnT>
                    <a:lnB w="38100" cap="flat" cmpd="sng" algn="ctr">
                      <a:solidFill>
                        <a:srgbClr val="009900"/>
                      </a:solidFill>
                      <a:prstDash val="solid"/>
                      <a:round/>
                      <a:headEnd type="none" w="med" len="med"/>
                      <a:tailEnd type="none" w="med" len="med"/>
                    </a:lnB>
                    <a:solidFill>
                      <a:srgbClr val="FFFFFF"/>
                    </a:solidFill>
                  </a:tcPr>
                </a:tc>
                <a:tc>
                  <a:txBody>
                    <a:bodyPr/>
                    <a:lstStyle/>
                    <a:p>
                      <a:pPr rtl="0" fontAlgn="t">
                        <a:spcBef>
                          <a:spcPts val="0"/>
                        </a:spcBef>
                        <a:spcAft>
                          <a:spcPts val="0"/>
                        </a:spcAft>
                      </a:pPr>
                      <a:r>
                        <a:rPr lang="en-US" sz="1100" b="0" i="1" u="none" strike="noStrike">
                          <a:solidFill>
                            <a:srgbClr val="009900"/>
                          </a:solidFill>
                          <a:latin typeface="Arial"/>
                        </a:rPr>
                        <a:t>is manipulative</a:t>
                      </a:r>
                      <a:endParaRPr lang="en-US" sz="1400"/>
                    </a:p>
                  </a:txBody>
                  <a:tcPr marL="71887" marR="71887" marT="35943" marB="35943">
                    <a:lnL w="38100" cap="flat" cmpd="sng" algn="ctr">
                      <a:solidFill>
                        <a:srgbClr val="009900"/>
                      </a:solidFill>
                      <a:prstDash val="solid"/>
                      <a:round/>
                      <a:headEnd type="none" w="med" len="med"/>
                      <a:tailEnd type="none" w="med" len="med"/>
                    </a:lnL>
                    <a:lnR w="38100" cap="flat" cmpd="sng" algn="ctr">
                      <a:solidFill>
                        <a:srgbClr val="009900"/>
                      </a:solidFill>
                      <a:prstDash val="solid"/>
                      <a:round/>
                      <a:headEnd type="none" w="med" len="med"/>
                      <a:tailEnd type="none" w="med" len="med"/>
                    </a:lnR>
                    <a:lnT w="38100" cap="flat" cmpd="sng" algn="ctr">
                      <a:solidFill>
                        <a:srgbClr val="009900"/>
                      </a:solidFill>
                      <a:prstDash val="solid"/>
                      <a:round/>
                      <a:headEnd type="none" w="med" len="med"/>
                      <a:tailEnd type="none" w="med" len="med"/>
                    </a:lnT>
                    <a:lnB w="38100" cap="flat" cmpd="sng" algn="ctr">
                      <a:solidFill>
                        <a:srgbClr val="009900"/>
                      </a:solidFill>
                      <a:prstDash val="solid"/>
                      <a:round/>
                      <a:headEnd type="none" w="med" len="med"/>
                      <a:tailEnd type="none" w="med" len="med"/>
                    </a:lnB>
                    <a:solidFill>
                      <a:srgbClr val="FFFFFF"/>
                    </a:solidFill>
                  </a:tcPr>
                </a:tc>
              </a:tr>
              <a:tr h="443789">
                <a:tc>
                  <a:txBody>
                    <a:bodyPr/>
                    <a:lstStyle/>
                    <a:p>
                      <a:pPr rtl="0" fontAlgn="t">
                        <a:spcBef>
                          <a:spcPts val="0"/>
                        </a:spcBef>
                        <a:spcAft>
                          <a:spcPts val="0"/>
                        </a:spcAft>
                      </a:pPr>
                      <a:r>
                        <a:rPr lang="en-US" sz="1100" b="0" i="1" u="none" strike="noStrike">
                          <a:solidFill>
                            <a:srgbClr val="009900"/>
                          </a:solidFill>
                          <a:latin typeface="Arial"/>
                        </a:rPr>
                        <a:t>encourages and compliments others</a:t>
                      </a:r>
                      <a:endParaRPr lang="en-US" sz="1400"/>
                    </a:p>
                  </a:txBody>
                  <a:tcPr marL="71887" marR="71887" marT="35943" marB="35943">
                    <a:lnL w="38100" cap="flat" cmpd="sng" algn="ctr">
                      <a:solidFill>
                        <a:srgbClr val="009900"/>
                      </a:solidFill>
                      <a:prstDash val="solid"/>
                      <a:round/>
                      <a:headEnd type="none" w="med" len="med"/>
                      <a:tailEnd type="none" w="med" len="med"/>
                    </a:lnL>
                    <a:lnR w="38100" cap="flat" cmpd="sng" algn="ctr">
                      <a:solidFill>
                        <a:srgbClr val="009900"/>
                      </a:solidFill>
                      <a:prstDash val="solid"/>
                      <a:round/>
                      <a:headEnd type="none" w="med" len="med"/>
                      <a:tailEnd type="none" w="med" len="med"/>
                    </a:lnR>
                    <a:lnT w="38100" cap="flat" cmpd="sng" algn="ctr">
                      <a:solidFill>
                        <a:srgbClr val="009900"/>
                      </a:solidFill>
                      <a:prstDash val="solid"/>
                      <a:round/>
                      <a:headEnd type="none" w="med" len="med"/>
                      <a:tailEnd type="none" w="med" len="med"/>
                    </a:lnT>
                    <a:lnB w="38100" cap="flat" cmpd="sng" algn="ctr">
                      <a:solidFill>
                        <a:srgbClr val="009900"/>
                      </a:solidFill>
                      <a:prstDash val="solid"/>
                      <a:round/>
                      <a:headEnd type="none" w="med" len="med"/>
                      <a:tailEnd type="none" w="med" len="med"/>
                    </a:lnB>
                    <a:solidFill>
                      <a:srgbClr val="FFFFFF"/>
                    </a:solidFill>
                  </a:tcPr>
                </a:tc>
                <a:tc>
                  <a:txBody>
                    <a:bodyPr/>
                    <a:lstStyle/>
                    <a:p>
                      <a:pPr rtl="0" fontAlgn="t">
                        <a:spcBef>
                          <a:spcPts val="0"/>
                        </a:spcBef>
                        <a:spcAft>
                          <a:spcPts val="0"/>
                        </a:spcAft>
                      </a:pPr>
                      <a:r>
                        <a:rPr lang="en-US" sz="1100" b="0" i="1" u="none" strike="noStrike">
                          <a:solidFill>
                            <a:srgbClr val="009900"/>
                          </a:solidFill>
                          <a:latin typeface="Arial"/>
                        </a:rPr>
                        <a:t>discourages and insults others</a:t>
                      </a:r>
                      <a:endParaRPr lang="en-US" sz="1400"/>
                    </a:p>
                  </a:txBody>
                  <a:tcPr marL="71887" marR="71887" marT="35943" marB="35943">
                    <a:lnL w="38100" cap="flat" cmpd="sng" algn="ctr">
                      <a:solidFill>
                        <a:srgbClr val="009900"/>
                      </a:solidFill>
                      <a:prstDash val="solid"/>
                      <a:round/>
                      <a:headEnd type="none" w="med" len="med"/>
                      <a:tailEnd type="none" w="med" len="med"/>
                    </a:lnL>
                    <a:lnR w="38100" cap="flat" cmpd="sng" algn="ctr">
                      <a:solidFill>
                        <a:srgbClr val="009900"/>
                      </a:solidFill>
                      <a:prstDash val="solid"/>
                      <a:round/>
                      <a:headEnd type="none" w="med" len="med"/>
                      <a:tailEnd type="none" w="med" len="med"/>
                    </a:lnR>
                    <a:lnT w="38100" cap="flat" cmpd="sng" algn="ctr">
                      <a:solidFill>
                        <a:srgbClr val="009900"/>
                      </a:solidFill>
                      <a:prstDash val="solid"/>
                      <a:round/>
                      <a:headEnd type="none" w="med" len="med"/>
                      <a:tailEnd type="none" w="med" len="med"/>
                    </a:lnT>
                    <a:lnB w="38100" cap="flat" cmpd="sng" algn="ctr">
                      <a:solidFill>
                        <a:srgbClr val="009900"/>
                      </a:solidFill>
                      <a:prstDash val="solid"/>
                      <a:round/>
                      <a:headEnd type="none" w="med" len="med"/>
                      <a:tailEnd type="none" w="med" len="med"/>
                    </a:lnB>
                    <a:solidFill>
                      <a:srgbClr val="FFFFFF"/>
                    </a:solidFill>
                  </a:tcPr>
                </a:tc>
              </a:tr>
              <a:tr h="443789">
                <a:tc>
                  <a:txBody>
                    <a:bodyPr/>
                    <a:lstStyle/>
                    <a:p>
                      <a:pPr rtl="0" fontAlgn="t">
                        <a:spcBef>
                          <a:spcPts val="0"/>
                        </a:spcBef>
                        <a:spcAft>
                          <a:spcPts val="0"/>
                        </a:spcAft>
                      </a:pPr>
                      <a:r>
                        <a:rPr lang="en-US" sz="1100" b="0" i="1" u="none" strike="noStrike">
                          <a:solidFill>
                            <a:srgbClr val="009900"/>
                          </a:solidFill>
                          <a:latin typeface="Arial"/>
                        </a:rPr>
                        <a:t>gives with no strings attached</a:t>
                      </a:r>
                      <a:endParaRPr lang="en-US" sz="1400"/>
                    </a:p>
                  </a:txBody>
                  <a:tcPr marL="71887" marR="71887" marT="35943" marB="35943">
                    <a:lnL w="38100" cap="flat" cmpd="sng" algn="ctr">
                      <a:solidFill>
                        <a:srgbClr val="009900"/>
                      </a:solidFill>
                      <a:prstDash val="solid"/>
                      <a:round/>
                      <a:headEnd type="none" w="med" len="med"/>
                      <a:tailEnd type="none" w="med" len="med"/>
                    </a:lnL>
                    <a:lnR w="38100" cap="flat" cmpd="sng" algn="ctr">
                      <a:solidFill>
                        <a:srgbClr val="009900"/>
                      </a:solidFill>
                      <a:prstDash val="solid"/>
                      <a:round/>
                      <a:headEnd type="none" w="med" len="med"/>
                      <a:tailEnd type="none" w="med" len="med"/>
                    </a:lnR>
                    <a:lnT w="38100" cap="flat" cmpd="sng" algn="ctr">
                      <a:solidFill>
                        <a:srgbClr val="009900"/>
                      </a:solidFill>
                      <a:prstDash val="solid"/>
                      <a:round/>
                      <a:headEnd type="none" w="med" len="med"/>
                      <a:tailEnd type="none" w="med" len="med"/>
                    </a:lnT>
                    <a:lnB w="38100" cap="flat" cmpd="sng" algn="ctr">
                      <a:solidFill>
                        <a:srgbClr val="009900"/>
                      </a:solidFill>
                      <a:prstDash val="solid"/>
                      <a:round/>
                      <a:headEnd type="none" w="med" len="med"/>
                      <a:tailEnd type="none" w="med" len="med"/>
                    </a:lnB>
                    <a:solidFill>
                      <a:srgbClr val="FFFFFF"/>
                    </a:solidFill>
                  </a:tcPr>
                </a:tc>
                <a:tc>
                  <a:txBody>
                    <a:bodyPr/>
                    <a:lstStyle/>
                    <a:p>
                      <a:pPr rtl="0" fontAlgn="t">
                        <a:spcBef>
                          <a:spcPts val="0"/>
                        </a:spcBef>
                        <a:spcAft>
                          <a:spcPts val="0"/>
                        </a:spcAft>
                      </a:pPr>
                      <a:r>
                        <a:rPr lang="en-US" sz="1100" b="0" i="1" u="none" strike="noStrike">
                          <a:solidFill>
                            <a:srgbClr val="009900"/>
                          </a:solidFill>
                          <a:latin typeface="Arial"/>
                        </a:rPr>
                        <a:t>gives and secretly expects something in return</a:t>
                      </a:r>
                      <a:endParaRPr lang="en-US" sz="1400"/>
                    </a:p>
                  </a:txBody>
                  <a:tcPr marL="71887" marR="71887" marT="35943" marB="35943">
                    <a:lnL w="38100" cap="flat" cmpd="sng" algn="ctr">
                      <a:solidFill>
                        <a:srgbClr val="009900"/>
                      </a:solidFill>
                      <a:prstDash val="solid"/>
                      <a:round/>
                      <a:headEnd type="none" w="med" len="med"/>
                      <a:tailEnd type="none" w="med" len="med"/>
                    </a:lnL>
                    <a:lnR w="38100" cap="flat" cmpd="sng" algn="ctr">
                      <a:solidFill>
                        <a:srgbClr val="009900"/>
                      </a:solidFill>
                      <a:prstDash val="solid"/>
                      <a:round/>
                      <a:headEnd type="none" w="med" len="med"/>
                      <a:tailEnd type="none" w="med" len="med"/>
                    </a:lnR>
                    <a:lnT w="38100" cap="flat" cmpd="sng" algn="ctr">
                      <a:solidFill>
                        <a:srgbClr val="009900"/>
                      </a:solidFill>
                      <a:prstDash val="solid"/>
                      <a:round/>
                      <a:headEnd type="none" w="med" len="med"/>
                      <a:tailEnd type="none" w="med" len="med"/>
                    </a:lnT>
                    <a:lnB w="38100" cap="flat" cmpd="sng" algn="ctr">
                      <a:solidFill>
                        <a:srgbClr val="009900"/>
                      </a:solidFill>
                      <a:prstDash val="solid"/>
                      <a:round/>
                      <a:headEnd type="none" w="med" len="med"/>
                      <a:tailEnd type="none" w="med" len="med"/>
                    </a:lnB>
                    <a:solidFill>
                      <a:srgbClr val="FFFFFF"/>
                    </a:solidFill>
                  </a:tcPr>
                </a:tc>
              </a:tr>
              <a:tr h="760780">
                <a:tc>
                  <a:txBody>
                    <a:bodyPr/>
                    <a:lstStyle/>
                    <a:p>
                      <a:pPr rtl="0" fontAlgn="t">
                        <a:spcBef>
                          <a:spcPts val="0"/>
                        </a:spcBef>
                        <a:spcAft>
                          <a:spcPts val="0"/>
                        </a:spcAft>
                      </a:pPr>
                      <a:r>
                        <a:rPr lang="en-US" sz="1100" b="0" i="1" u="none" strike="noStrike">
                          <a:solidFill>
                            <a:srgbClr val="009900"/>
                          </a:solidFill>
                          <a:latin typeface="Arial"/>
                        </a:rPr>
                        <a:t>forgives easily, learns from their mistakes, and moves on quickly</a:t>
                      </a:r>
                      <a:endParaRPr lang="en-US" sz="1400"/>
                    </a:p>
                  </a:txBody>
                  <a:tcPr marL="71887" marR="71887" marT="35943" marB="35943">
                    <a:lnL w="38100" cap="flat" cmpd="sng" algn="ctr">
                      <a:solidFill>
                        <a:srgbClr val="009900"/>
                      </a:solidFill>
                      <a:prstDash val="solid"/>
                      <a:round/>
                      <a:headEnd type="none" w="med" len="med"/>
                      <a:tailEnd type="none" w="med" len="med"/>
                    </a:lnL>
                    <a:lnR w="38100" cap="flat" cmpd="sng" algn="ctr">
                      <a:solidFill>
                        <a:srgbClr val="009900"/>
                      </a:solidFill>
                      <a:prstDash val="solid"/>
                      <a:round/>
                      <a:headEnd type="none" w="med" len="med"/>
                      <a:tailEnd type="none" w="med" len="med"/>
                    </a:lnR>
                    <a:lnT w="38100" cap="flat" cmpd="sng" algn="ctr">
                      <a:solidFill>
                        <a:srgbClr val="009900"/>
                      </a:solidFill>
                      <a:prstDash val="solid"/>
                      <a:round/>
                      <a:headEnd type="none" w="med" len="med"/>
                      <a:tailEnd type="none" w="med" len="med"/>
                    </a:lnT>
                    <a:lnB w="38100" cap="flat" cmpd="sng" algn="ctr">
                      <a:solidFill>
                        <a:srgbClr val="009900"/>
                      </a:solidFill>
                      <a:prstDash val="solid"/>
                      <a:round/>
                      <a:headEnd type="none" w="med" len="med"/>
                      <a:tailEnd type="none" w="med" len="med"/>
                    </a:lnB>
                    <a:solidFill>
                      <a:srgbClr val="FFFFFF"/>
                    </a:solidFill>
                  </a:tcPr>
                </a:tc>
                <a:tc>
                  <a:txBody>
                    <a:bodyPr/>
                    <a:lstStyle/>
                    <a:p>
                      <a:pPr rtl="0" fontAlgn="t">
                        <a:spcBef>
                          <a:spcPts val="0"/>
                        </a:spcBef>
                        <a:spcAft>
                          <a:spcPts val="0"/>
                        </a:spcAft>
                      </a:pPr>
                      <a:r>
                        <a:rPr lang="en-US" sz="1100" b="0" i="1" u="none" strike="noStrike">
                          <a:solidFill>
                            <a:srgbClr val="009900"/>
                          </a:solidFill>
                          <a:latin typeface="Arial"/>
                        </a:rPr>
                        <a:t>holds a grudge and dwells on their mistakes</a:t>
                      </a:r>
                      <a:endParaRPr lang="en-US" sz="1400"/>
                    </a:p>
                  </a:txBody>
                  <a:tcPr marL="71887" marR="71887" marT="35943" marB="35943">
                    <a:lnL w="38100" cap="flat" cmpd="sng" algn="ctr">
                      <a:solidFill>
                        <a:srgbClr val="009900"/>
                      </a:solidFill>
                      <a:prstDash val="solid"/>
                      <a:round/>
                      <a:headEnd type="none" w="med" len="med"/>
                      <a:tailEnd type="none" w="med" len="med"/>
                    </a:lnL>
                    <a:lnR w="38100" cap="flat" cmpd="sng" algn="ctr">
                      <a:solidFill>
                        <a:srgbClr val="009900"/>
                      </a:solidFill>
                      <a:prstDash val="solid"/>
                      <a:round/>
                      <a:headEnd type="none" w="med" len="med"/>
                      <a:tailEnd type="none" w="med" len="med"/>
                    </a:lnR>
                    <a:lnT w="38100" cap="flat" cmpd="sng" algn="ctr">
                      <a:solidFill>
                        <a:srgbClr val="009900"/>
                      </a:solidFill>
                      <a:prstDash val="solid"/>
                      <a:round/>
                      <a:headEnd type="none" w="med" len="med"/>
                      <a:tailEnd type="none" w="med" len="med"/>
                    </a:lnT>
                    <a:lnB w="38100" cap="flat" cmpd="sng" algn="ctr">
                      <a:solidFill>
                        <a:srgbClr val="009900"/>
                      </a:solidFill>
                      <a:prstDash val="solid"/>
                      <a:round/>
                      <a:headEnd type="none" w="med" len="med"/>
                      <a:tailEnd type="none" w="med" len="med"/>
                    </a:lnB>
                    <a:solidFill>
                      <a:srgbClr val="FFFFFF"/>
                    </a:solidFill>
                  </a:tcPr>
                </a:tc>
              </a:tr>
              <a:tr h="443789">
                <a:tc>
                  <a:txBody>
                    <a:bodyPr/>
                    <a:lstStyle/>
                    <a:p>
                      <a:pPr rtl="0" fontAlgn="t">
                        <a:spcBef>
                          <a:spcPts val="0"/>
                        </a:spcBef>
                        <a:spcAft>
                          <a:spcPts val="0"/>
                        </a:spcAft>
                      </a:pPr>
                      <a:r>
                        <a:rPr lang="en-US" sz="1100" b="0" i="1" u="none" strike="noStrike">
                          <a:solidFill>
                            <a:srgbClr val="009900"/>
                          </a:solidFill>
                          <a:latin typeface="Arial"/>
                        </a:rPr>
                        <a:t>has a sense of humility</a:t>
                      </a:r>
                      <a:endParaRPr lang="en-US" sz="1400"/>
                    </a:p>
                  </a:txBody>
                  <a:tcPr marL="71887" marR="71887" marT="35943" marB="35943">
                    <a:lnL w="38100" cap="flat" cmpd="sng" algn="ctr">
                      <a:solidFill>
                        <a:srgbClr val="009900"/>
                      </a:solidFill>
                      <a:prstDash val="solid"/>
                      <a:round/>
                      <a:headEnd type="none" w="med" len="med"/>
                      <a:tailEnd type="none" w="med" len="med"/>
                    </a:lnL>
                    <a:lnR w="38100" cap="flat" cmpd="sng" algn="ctr">
                      <a:solidFill>
                        <a:srgbClr val="009900"/>
                      </a:solidFill>
                      <a:prstDash val="solid"/>
                      <a:round/>
                      <a:headEnd type="none" w="med" len="med"/>
                      <a:tailEnd type="none" w="med" len="med"/>
                    </a:lnR>
                    <a:lnT w="38100" cap="flat" cmpd="sng" algn="ctr">
                      <a:solidFill>
                        <a:srgbClr val="009900"/>
                      </a:solidFill>
                      <a:prstDash val="solid"/>
                      <a:round/>
                      <a:headEnd type="none" w="med" len="med"/>
                      <a:tailEnd type="none" w="med" len="med"/>
                    </a:lnT>
                    <a:lnB w="38100" cap="flat" cmpd="sng" algn="ctr">
                      <a:solidFill>
                        <a:srgbClr val="009900"/>
                      </a:solidFill>
                      <a:prstDash val="solid"/>
                      <a:round/>
                      <a:headEnd type="none" w="med" len="med"/>
                      <a:tailEnd type="none" w="med" len="med"/>
                    </a:lnB>
                    <a:solidFill>
                      <a:srgbClr val="FFFFFF"/>
                    </a:solidFill>
                  </a:tcPr>
                </a:tc>
                <a:tc>
                  <a:txBody>
                    <a:bodyPr/>
                    <a:lstStyle/>
                    <a:p>
                      <a:pPr rtl="0" fontAlgn="t">
                        <a:spcBef>
                          <a:spcPts val="0"/>
                        </a:spcBef>
                        <a:spcAft>
                          <a:spcPts val="0"/>
                        </a:spcAft>
                      </a:pPr>
                      <a:r>
                        <a:rPr lang="en-US" sz="1100" b="0" i="1" u="none" strike="noStrike">
                          <a:solidFill>
                            <a:srgbClr val="009900"/>
                          </a:solidFill>
                          <a:latin typeface="Arial"/>
                        </a:rPr>
                        <a:t>takes all the credit and praises themselves</a:t>
                      </a:r>
                      <a:endParaRPr lang="en-US" sz="1400"/>
                    </a:p>
                  </a:txBody>
                  <a:tcPr marL="71887" marR="71887" marT="35943" marB="35943">
                    <a:lnL w="38100" cap="flat" cmpd="sng" algn="ctr">
                      <a:solidFill>
                        <a:srgbClr val="009900"/>
                      </a:solidFill>
                      <a:prstDash val="solid"/>
                      <a:round/>
                      <a:headEnd type="none" w="med" len="med"/>
                      <a:tailEnd type="none" w="med" len="med"/>
                    </a:lnL>
                    <a:lnR w="38100" cap="flat" cmpd="sng" algn="ctr">
                      <a:solidFill>
                        <a:srgbClr val="009900"/>
                      </a:solidFill>
                      <a:prstDash val="solid"/>
                      <a:round/>
                      <a:headEnd type="none" w="med" len="med"/>
                      <a:tailEnd type="none" w="med" len="med"/>
                    </a:lnR>
                    <a:lnT w="38100" cap="flat" cmpd="sng" algn="ctr">
                      <a:solidFill>
                        <a:srgbClr val="009900"/>
                      </a:solidFill>
                      <a:prstDash val="solid"/>
                      <a:round/>
                      <a:headEnd type="none" w="med" len="med"/>
                      <a:tailEnd type="none" w="med" len="med"/>
                    </a:lnT>
                    <a:lnB w="38100" cap="flat" cmpd="sng" algn="ctr">
                      <a:solidFill>
                        <a:srgbClr val="009900"/>
                      </a:solidFill>
                      <a:prstDash val="solid"/>
                      <a:round/>
                      <a:headEnd type="none" w="med" len="med"/>
                      <a:tailEnd type="none" w="med" len="med"/>
                    </a:lnB>
                    <a:solidFill>
                      <a:srgbClr val="FFFFFF"/>
                    </a:solidFill>
                  </a:tcPr>
                </a:tc>
              </a:tr>
              <a:tr h="443789">
                <a:tc>
                  <a:txBody>
                    <a:bodyPr/>
                    <a:lstStyle/>
                    <a:p>
                      <a:pPr rtl="0" fontAlgn="t">
                        <a:spcBef>
                          <a:spcPts val="0"/>
                        </a:spcBef>
                        <a:spcAft>
                          <a:spcPts val="0"/>
                        </a:spcAft>
                      </a:pPr>
                      <a:r>
                        <a:rPr lang="en-US" sz="1100" b="0" i="1" u="none" strike="noStrike">
                          <a:solidFill>
                            <a:srgbClr val="009900"/>
                          </a:solidFill>
                          <a:latin typeface="Arial"/>
                        </a:rPr>
                        <a:t>are experimental and open-minded</a:t>
                      </a:r>
                      <a:endParaRPr lang="en-US" sz="1400"/>
                    </a:p>
                  </a:txBody>
                  <a:tcPr marL="71887" marR="71887" marT="35943" marB="35943">
                    <a:lnL w="38100" cap="flat" cmpd="sng" algn="ctr">
                      <a:solidFill>
                        <a:srgbClr val="009900"/>
                      </a:solidFill>
                      <a:prstDash val="solid"/>
                      <a:round/>
                      <a:headEnd type="none" w="med" len="med"/>
                      <a:tailEnd type="none" w="med" len="med"/>
                    </a:lnL>
                    <a:lnR w="38100" cap="flat" cmpd="sng" algn="ctr">
                      <a:solidFill>
                        <a:srgbClr val="009900"/>
                      </a:solidFill>
                      <a:prstDash val="solid"/>
                      <a:round/>
                      <a:headEnd type="none" w="med" len="med"/>
                      <a:tailEnd type="none" w="med" len="med"/>
                    </a:lnR>
                    <a:lnT w="38100" cap="flat" cmpd="sng" algn="ctr">
                      <a:solidFill>
                        <a:srgbClr val="009900"/>
                      </a:solidFill>
                      <a:prstDash val="solid"/>
                      <a:round/>
                      <a:headEnd type="none" w="med" len="med"/>
                      <a:tailEnd type="none" w="med" len="med"/>
                    </a:lnT>
                    <a:lnB w="38100" cap="flat" cmpd="sng" algn="ctr">
                      <a:solidFill>
                        <a:srgbClr val="009900"/>
                      </a:solidFill>
                      <a:prstDash val="solid"/>
                      <a:round/>
                      <a:headEnd type="none" w="med" len="med"/>
                      <a:tailEnd type="none" w="med" len="med"/>
                    </a:lnB>
                    <a:solidFill>
                      <a:srgbClr val="FFFFFF"/>
                    </a:solidFill>
                  </a:tcPr>
                </a:tc>
                <a:tc>
                  <a:txBody>
                    <a:bodyPr/>
                    <a:lstStyle/>
                    <a:p>
                      <a:pPr rtl="0" fontAlgn="t">
                        <a:spcBef>
                          <a:spcPts val="0"/>
                        </a:spcBef>
                        <a:spcAft>
                          <a:spcPts val="0"/>
                        </a:spcAft>
                      </a:pPr>
                      <a:r>
                        <a:rPr lang="en-US" sz="1100" b="0" i="1" u="none" strike="noStrike" dirty="0">
                          <a:solidFill>
                            <a:srgbClr val="009900"/>
                          </a:solidFill>
                          <a:latin typeface="Arial"/>
                        </a:rPr>
                        <a:t>are afraid to try new things</a:t>
                      </a:r>
                      <a:endParaRPr lang="en-US" sz="1400" dirty="0"/>
                    </a:p>
                  </a:txBody>
                  <a:tcPr marL="71887" marR="71887" marT="35943" marB="35943">
                    <a:lnL w="38100" cap="flat" cmpd="sng" algn="ctr">
                      <a:solidFill>
                        <a:srgbClr val="009900"/>
                      </a:solidFill>
                      <a:prstDash val="solid"/>
                      <a:round/>
                      <a:headEnd type="none" w="med" len="med"/>
                      <a:tailEnd type="none" w="med" len="med"/>
                    </a:lnL>
                    <a:lnR w="38100" cap="flat" cmpd="sng" algn="ctr">
                      <a:solidFill>
                        <a:srgbClr val="009900"/>
                      </a:solidFill>
                      <a:prstDash val="solid"/>
                      <a:round/>
                      <a:headEnd type="none" w="med" len="med"/>
                      <a:tailEnd type="none" w="med" len="med"/>
                    </a:lnR>
                    <a:lnT w="38100" cap="flat" cmpd="sng" algn="ctr">
                      <a:solidFill>
                        <a:srgbClr val="009900"/>
                      </a:solidFill>
                      <a:prstDash val="solid"/>
                      <a:round/>
                      <a:headEnd type="none" w="med" len="med"/>
                      <a:tailEnd type="none" w="med" len="med"/>
                    </a:lnT>
                    <a:lnB w="38100" cap="flat" cmpd="sng" algn="ctr">
                      <a:solidFill>
                        <a:srgbClr val="009900"/>
                      </a:solidFill>
                      <a:prstDash val="solid"/>
                      <a:round/>
                      <a:headEnd type="none" w="med" len="med"/>
                      <a:tailEnd type="none" w="med" len="med"/>
                    </a:lnB>
                    <a:solidFill>
                      <a:srgbClr val="FFFFFF"/>
                    </a:solidFill>
                  </a:tcPr>
                </a:tc>
              </a:tr>
            </a:tbl>
          </a:graphicData>
        </a:graphic>
      </p:graphicFrame>
      <p:sp>
        <p:nvSpPr>
          <p:cNvPr id="2049" name="Rectangle 1"/>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SUCCESSFUL PERSONALITIES</a:t>
            </a:r>
            <a:endParaRPr lang="en-US" sz="2500" u="sng" dirty="0">
              <a:solidFill>
                <a:srgbClr val="3366CC"/>
              </a:solidFill>
              <a:latin typeface="Arial Black" pitchFamily="34" charset="0"/>
            </a:endParaRPr>
          </a:p>
        </p:txBody>
      </p:sp>
      <p:sp>
        <p:nvSpPr>
          <p:cNvPr id="18433" name="Rectangle 1"/>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0" rIns="9144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graphicFrame>
        <p:nvGraphicFramePr>
          <p:cNvPr id="5" name="Table 4"/>
          <p:cNvGraphicFramePr>
            <a:graphicFrameLocks noGrp="1"/>
          </p:cNvGraphicFramePr>
          <p:nvPr/>
        </p:nvGraphicFramePr>
        <p:xfrm>
          <a:off x="457200" y="819145"/>
          <a:ext cx="8153400" cy="3886204"/>
        </p:xfrm>
        <a:graphic>
          <a:graphicData uri="http://schemas.openxmlformats.org/drawingml/2006/table">
            <a:tbl>
              <a:tblPr/>
              <a:tblGrid>
                <a:gridCol w="4076700"/>
                <a:gridCol w="4076700"/>
              </a:tblGrid>
              <a:tr h="484999">
                <a:tc>
                  <a:txBody>
                    <a:bodyPr/>
                    <a:lstStyle/>
                    <a:p>
                      <a:pPr algn="ctr" rtl="0" fontAlgn="t">
                        <a:spcBef>
                          <a:spcPts val="0"/>
                        </a:spcBef>
                        <a:spcAft>
                          <a:spcPts val="0"/>
                        </a:spcAft>
                      </a:pPr>
                      <a:r>
                        <a:rPr lang="en-US" sz="1400" b="1" i="1" u="none" strike="noStrike" dirty="0" smtClean="0">
                          <a:solidFill>
                            <a:srgbClr val="009900"/>
                          </a:solidFill>
                          <a:latin typeface="Arial"/>
                        </a:rPr>
                        <a:t>successful</a:t>
                      </a:r>
                      <a:endParaRPr lang="en-US" sz="1400" dirty="0"/>
                    </a:p>
                  </a:txBody>
                  <a:tcPr marL="71887" marR="71887" marT="35943" marB="35943" anchor="ctr">
                    <a:lnL w="38100" cap="flat" cmpd="sng" algn="ctr">
                      <a:solidFill>
                        <a:srgbClr val="009900"/>
                      </a:solidFill>
                      <a:prstDash val="solid"/>
                      <a:round/>
                      <a:headEnd type="none" w="med" len="med"/>
                      <a:tailEnd type="none" w="med" len="med"/>
                    </a:lnL>
                    <a:lnR w="38100" cap="flat" cmpd="sng" algn="ctr">
                      <a:solidFill>
                        <a:srgbClr val="009900"/>
                      </a:solidFill>
                      <a:prstDash val="solid"/>
                      <a:round/>
                      <a:headEnd type="none" w="med" len="med"/>
                      <a:tailEnd type="none" w="med" len="med"/>
                    </a:lnR>
                    <a:lnT w="38100" cap="flat" cmpd="sng" algn="ctr">
                      <a:solidFill>
                        <a:srgbClr val="009900"/>
                      </a:solidFill>
                      <a:prstDash val="solid"/>
                      <a:round/>
                      <a:headEnd type="none" w="med" len="med"/>
                      <a:tailEnd type="none" w="med" len="med"/>
                    </a:lnT>
                    <a:lnB w="38100" cap="flat" cmpd="sng" algn="ctr">
                      <a:solidFill>
                        <a:srgbClr val="009900"/>
                      </a:solidFill>
                      <a:prstDash val="solid"/>
                      <a:round/>
                      <a:headEnd type="none" w="med" len="med"/>
                      <a:tailEnd type="none" w="med" len="med"/>
                    </a:lnB>
                    <a:solidFill>
                      <a:srgbClr val="CFFFA3"/>
                    </a:solidFill>
                  </a:tcPr>
                </a:tc>
                <a:tc>
                  <a:txBody>
                    <a:bodyPr/>
                    <a:lstStyle/>
                    <a:p>
                      <a:pPr algn="ctr" rtl="0" fontAlgn="t">
                        <a:spcBef>
                          <a:spcPts val="0"/>
                        </a:spcBef>
                        <a:spcAft>
                          <a:spcPts val="0"/>
                        </a:spcAft>
                      </a:pPr>
                      <a:r>
                        <a:rPr lang="en-US" sz="1400" b="1" i="1" u="none" strike="noStrike" dirty="0" smtClean="0">
                          <a:solidFill>
                            <a:srgbClr val="009900"/>
                          </a:solidFill>
                          <a:latin typeface="Arial"/>
                        </a:rPr>
                        <a:t>not successful</a:t>
                      </a:r>
                      <a:endParaRPr lang="en-US" sz="1400" dirty="0"/>
                    </a:p>
                  </a:txBody>
                  <a:tcPr marL="71887" marR="71887" marT="35943" marB="35943" anchor="ctr">
                    <a:lnL w="38100" cap="flat" cmpd="sng" algn="ctr">
                      <a:solidFill>
                        <a:srgbClr val="009900"/>
                      </a:solidFill>
                      <a:prstDash val="solid"/>
                      <a:round/>
                      <a:headEnd type="none" w="med" len="med"/>
                      <a:tailEnd type="none" w="med" len="med"/>
                    </a:lnL>
                    <a:lnR w="38100" cap="flat" cmpd="sng" algn="ctr">
                      <a:solidFill>
                        <a:srgbClr val="009900"/>
                      </a:solidFill>
                      <a:prstDash val="solid"/>
                      <a:round/>
                      <a:headEnd type="none" w="med" len="med"/>
                      <a:tailEnd type="none" w="med" len="med"/>
                    </a:lnR>
                    <a:lnT w="38100" cap="flat" cmpd="sng" algn="ctr">
                      <a:solidFill>
                        <a:srgbClr val="009900"/>
                      </a:solidFill>
                      <a:prstDash val="solid"/>
                      <a:round/>
                      <a:headEnd type="none" w="med" len="med"/>
                      <a:tailEnd type="none" w="med" len="med"/>
                    </a:lnT>
                    <a:lnB w="38100" cap="flat" cmpd="sng" algn="ctr">
                      <a:solidFill>
                        <a:srgbClr val="009900"/>
                      </a:solidFill>
                      <a:prstDash val="solid"/>
                      <a:round/>
                      <a:headEnd type="none" w="med" len="med"/>
                      <a:tailEnd type="none" w="med" len="med"/>
                    </a:lnB>
                    <a:solidFill>
                      <a:srgbClr val="CFFFA3"/>
                    </a:solidFill>
                  </a:tcPr>
                </a:tc>
              </a:tr>
              <a:tr h="407400">
                <a:tc>
                  <a:txBody>
                    <a:bodyPr/>
                    <a:lstStyle/>
                    <a:p>
                      <a:pPr rtl="0" fontAlgn="t">
                        <a:spcBef>
                          <a:spcPts val="0"/>
                        </a:spcBef>
                        <a:spcAft>
                          <a:spcPts val="0"/>
                        </a:spcAft>
                      </a:pPr>
                      <a:r>
                        <a:rPr lang="en-US" sz="1100" b="0" i="1" u="none" strike="noStrike">
                          <a:solidFill>
                            <a:srgbClr val="009900"/>
                          </a:solidFill>
                          <a:latin typeface="Arial"/>
                        </a:rPr>
                        <a:t>can take many hits</a:t>
                      </a:r>
                      <a:endParaRPr lang="en-US" sz="1400"/>
                    </a:p>
                  </a:txBody>
                  <a:tcPr marL="71887" marR="71887" marT="35943" marB="35943">
                    <a:lnL w="38100" cap="flat" cmpd="sng" algn="ctr">
                      <a:solidFill>
                        <a:srgbClr val="009900"/>
                      </a:solidFill>
                      <a:prstDash val="solid"/>
                      <a:round/>
                      <a:headEnd type="none" w="med" len="med"/>
                      <a:tailEnd type="none" w="med" len="med"/>
                    </a:lnL>
                    <a:lnR w="38100" cap="flat" cmpd="sng" algn="ctr">
                      <a:solidFill>
                        <a:srgbClr val="009900"/>
                      </a:solidFill>
                      <a:prstDash val="solid"/>
                      <a:round/>
                      <a:headEnd type="none" w="med" len="med"/>
                      <a:tailEnd type="none" w="med" len="med"/>
                    </a:lnR>
                    <a:lnT w="38100" cap="flat" cmpd="sng" algn="ctr">
                      <a:solidFill>
                        <a:srgbClr val="009900"/>
                      </a:solidFill>
                      <a:prstDash val="solid"/>
                      <a:round/>
                      <a:headEnd type="none" w="med" len="med"/>
                      <a:tailEnd type="none" w="med" len="med"/>
                    </a:lnT>
                    <a:lnB w="38100" cap="flat" cmpd="sng" algn="ctr">
                      <a:solidFill>
                        <a:srgbClr val="009900"/>
                      </a:solidFill>
                      <a:prstDash val="solid"/>
                      <a:round/>
                      <a:headEnd type="none" w="med" len="med"/>
                      <a:tailEnd type="none" w="med" len="med"/>
                    </a:lnB>
                    <a:solidFill>
                      <a:srgbClr val="FFFFFF"/>
                    </a:solidFill>
                  </a:tcPr>
                </a:tc>
                <a:tc>
                  <a:txBody>
                    <a:bodyPr/>
                    <a:lstStyle/>
                    <a:p>
                      <a:pPr rtl="0" fontAlgn="t">
                        <a:spcBef>
                          <a:spcPts val="0"/>
                        </a:spcBef>
                        <a:spcAft>
                          <a:spcPts val="0"/>
                        </a:spcAft>
                      </a:pPr>
                      <a:r>
                        <a:rPr lang="en-US" sz="1100" b="0" i="1" u="none" strike="noStrike">
                          <a:solidFill>
                            <a:srgbClr val="009900"/>
                          </a:solidFill>
                          <a:latin typeface="Arial"/>
                        </a:rPr>
                        <a:t>will wear out after a few hits</a:t>
                      </a:r>
                      <a:endParaRPr lang="en-US" sz="1400"/>
                    </a:p>
                  </a:txBody>
                  <a:tcPr marL="71887" marR="71887" marT="35943" marB="35943">
                    <a:lnL w="38100" cap="flat" cmpd="sng" algn="ctr">
                      <a:solidFill>
                        <a:srgbClr val="009900"/>
                      </a:solidFill>
                      <a:prstDash val="solid"/>
                      <a:round/>
                      <a:headEnd type="none" w="med" len="med"/>
                      <a:tailEnd type="none" w="med" len="med"/>
                    </a:lnL>
                    <a:lnR w="38100" cap="flat" cmpd="sng" algn="ctr">
                      <a:solidFill>
                        <a:srgbClr val="009900"/>
                      </a:solidFill>
                      <a:prstDash val="solid"/>
                      <a:round/>
                      <a:headEnd type="none" w="med" len="med"/>
                      <a:tailEnd type="none" w="med" len="med"/>
                    </a:lnR>
                    <a:lnT w="38100" cap="flat" cmpd="sng" algn="ctr">
                      <a:solidFill>
                        <a:srgbClr val="009900"/>
                      </a:solidFill>
                      <a:prstDash val="solid"/>
                      <a:round/>
                      <a:headEnd type="none" w="med" len="med"/>
                      <a:tailEnd type="none" w="med" len="med"/>
                    </a:lnT>
                    <a:lnB w="38100" cap="flat" cmpd="sng" algn="ctr">
                      <a:solidFill>
                        <a:srgbClr val="009900"/>
                      </a:solidFill>
                      <a:prstDash val="solid"/>
                      <a:round/>
                      <a:headEnd type="none" w="med" len="med"/>
                      <a:tailEnd type="none" w="med" len="med"/>
                    </a:lnB>
                    <a:solidFill>
                      <a:srgbClr val="FFFFFF"/>
                    </a:solidFill>
                  </a:tcPr>
                </a:tc>
              </a:tr>
              <a:tr h="549405">
                <a:tc>
                  <a:txBody>
                    <a:bodyPr/>
                    <a:lstStyle/>
                    <a:p>
                      <a:pPr rtl="0" fontAlgn="t">
                        <a:spcBef>
                          <a:spcPts val="0"/>
                        </a:spcBef>
                        <a:spcAft>
                          <a:spcPts val="0"/>
                        </a:spcAft>
                      </a:pPr>
                      <a:r>
                        <a:rPr lang="en-US" sz="1100" b="0" i="1" u="none" strike="noStrike">
                          <a:solidFill>
                            <a:srgbClr val="009900"/>
                          </a:solidFill>
                          <a:latin typeface="Arial"/>
                        </a:rPr>
                        <a:t>are honest, real, and always true to themselves</a:t>
                      </a:r>
                      <a:endParaRPr lang="en-US" sz="1400"/>
                    </a:p>
                  </a:txBody>
                  <a:tcPr marL="71887" marR="71887" marT="35943" marB="35943">
                    <a:lnL w="38100" cap="flat" cmpd="sng" algn="ctr">
                      <a:solidFill>
                        <a:srgbClr val="009900"/>
                      </a:solidFill>
                      <a:prstDash val="solid"/>
                      <a:round/>
                      <a:headEnd type="none" w="med" len="med"/>
                      <a:tailEnd type="none" w="med" len="med"/>
                    </a:lnL>
                    <a:lnR w="38100" cap="flat" cmpd="sng" algn="ctr">
                      <a:solidFill>
                        <a:srgbClr val="009900"/>
                      </a:solidFill>
                      <a:prstDash val="solid"/>
                      <a:round/>
                      <a:headEnd type="none" w="med" len="med"/>
                      <a:tailEnd type="none" w="med" len="med"/>
                    </a:lnR>
                    <a:lnT w="38100" cap="flat" cmpd="sng" algn="ctr">
                      <a:solidFill>
                        <a:srgbClr val="009900"/>
                      </a:solidFill>
                      <a:prstDash val="solid"/>
                      <a:round/>
                      <a:headEnd type="none" w="med" len="med"/>
                      <a:tailEnd type="none" w="med" len="med"/>
                    </a:lnT>
                    <a:lnB w="38100" cap="flat" cmpd="sng" algn="ctr">
                      <a:solidFill>
                        <a:srgbClr val="009900"/>
                      </a:solidFill>
                      <a:prstDash val="solid"/>
                      <a:round/>
                      <a:headEnd type="none" w="med" len="med"/>
                      <a:tailEnd type="none" w="med" len="med"/>
                    </a:lnB>
                    <a:solidFill>
                      <a:srgbClr val="FFFFFF"/>
                    </a:solidFill>
                  </a:tcPr>
                </a:tc>
                <a:tc>
                  <a:txBody>
                    <a:bodyPr/>
                    <a:lstStyle/>
                    <a:p>
                      <a:pPr rtl="0" fontAlgn="t">
                        <a:spcBef>
                          <a:spcPts val="0"/>
                        </a:spcBef>
                        <a:spcAft>
                          <a:spcPts val="0"/>
                        </a:spcAft>
                      </a:pPr>
                      <a:r>
                        <a:rPr lang="en-US" sz="1100" b="0" i="1" u="none" strike="noStrike">
                          <a:solidFill>
                            <a:srgbClr val="009900"/>
                          </a:solidFill>
                          <a:latin typeface="Arial"/>
                        </a:rPr>
                        <a:t>are dishonest and fake</a:t>
                      </a:r>
                      <a:endParaRPr lang="en-US" sz="1400"/>
                    </a:p>
                  </a:txBody>
                  <a:tcPr marL="71887" marR="71887" marT="35943" marB="35943">
                    <a:lnL w="38100" cap="flat" cmpd="sng" algn="ctr">
                      <a:solidFill>
                        <a:srgbClr val="009900"/>
                      </a:solidFill>
                      <a:prstDash val="solid"/>
                      <a:round/>
                      <a:headEnd type="none" w="med" len="med"/>
                      <a:tailEnd type="none" w="med" len="med"/>
                    </a:lnL>
                    <a:lnR w="38100" cap="flat" cmpd="sng" algn="ctr">
                      <a:solidFill>
                        <a:srgbClr val="009900"/>
                      </a:solidFill>
                      <a:prstDash val="solid"/>
                      <a:round/>
                      <a:headEnd type="none" w="med" len="med"/>
                      <a:tailEnd type="none" w="med" len="med"/>
                    </a:lnR>
                    <a:lnT w="38100" cap="flat" cmpd="sng" algn="ctr">
                      <a:solidFill>
                        <a:srgbClr val="009900"/>
                      </a:solidFill>
                      <a:prstDash val="solid"/>
                      <a:round/>
                      <a:headEnd type="none" w="med" len="med"/>
                      <a:tailEnd type="none" w="med" len="med"/>
                    </a:lnT>
                    <a:lnB w="38100" cap="flat" cmpd="sng" algn="ctr">
                      <a:solidFill>
                        <a:srgbClr val="009900"/>
                      </a:solidFill>
                      <a:prstDash val="solid"/>
                      <a:round/>
                      <a:headEnd type="none" w="med" len="med"/>
                      <a:tailEnd type="none" w="med" len="med"/>
                    </a:lnB>
                    <a:solidFill>
                      <a:srgbClr val="FFFFFF"/>
                    </a:solidFill>
                  </a:tcPr>
                </a:tc>
              </a:tr>
              <a:tr h="407400">
                <a:tc>
                  <a:txBody>
                    <a:bodyPr/>
                    <a:lstStyle/>
                    <a:p>
                      <a:pPr rtl="0" fontAlgn="t">
                        <a:spcBef>
                          <a:spcPts val="0"/>
                        </a:spcBef>
                        <a:spcAft>
                          <a:spcPts val="0"/>
                        </a:spcAft>
                      </a:pPr>
                      <a:r>
                        <a:rPr lang="en-US" sz="1100" b="0" i="1" u="none" strike="noStrike" dirty="0">
                          <a:solidFill>
                            <a:srgbClr val="009900"/>
                          </a:solidFill>
                          <a:latin typeface="Arial"/>
                        </a:rPr>
                        <a:t>are in-control, aware, and calm</a:t>
                      </a:r>
                      <a:endParaRPr lang="en-US" sz="1400" dirty="0"/>
                    </a:p>
                  </a:txBody>
                  <a:tcPr marL="71887" marR="71887" marT="35943" marB="35943">
                    <a:lnL w="38100" cap="flat" cmpd="sng" algn="ctr">
                      <a:solidFill>
                        <a:srgbClr val="009900"/>
                      </a:solidFill>
                      <a:prstDash val="solid"/>
                      <a:round/>
                      <a:headEnd type="none" w="med" len="med"/>
                      <a:tailEnd type="none" w="med" len="med"/>
                    </a:lnL>
                    <a:lnR w="38100" cap="flat" cmpd="sng" algn="ctr">
                      <a:solidFill>
                        <a:srgbClr val="009900"/>
                      </a:solidFill>
                      <a:prstDash val="solid"/>
                      <a:round/>
                      <a:headEnd type="none" w="med" len="med"/>
                      <a:tailEnd type="none" w="med" len="med"/>
                    </a:lnR>
                    <a:lnT w="38100" cap="flat" cmpd="sng" algn="ctr">
                      <a:solidFill>
                        <a:srgbClr val="009900"/>
                      </a:solidFill>
                      <a:prstDash val="solid"/>
                      <a:round/>
                      <a:headEnd type="none" w="med" len="med"/>
                      <a:tailEnd type="none" w="med" len="med"/>
                    </a:lnT>
                    <a:lnB w="38100" cap="flat" cmpd="sng" algn="ctr">
                      <a:solidFill>
                        <a:srgbClr val="009900"/>
                      </a:solidFill>
                      <a:prstDash val="solid"/>
                      <a:round/>
                      <a:headEnd type="none" w="med" len="med"/>
                      <a:tailEnd type="none" w="med" len="med"/>
                    </a:lnB>
                    <a:solidFill>
                      <a:srgbClr val="FFFFFF"/>
                    </a:solidFill>
                  </a:tcPr>
                </a:tc>
                <a:tc>
                  <a:txBody>
                    <a:bodyPr/>
                    <a:lstStyle/>
                    <a:p>
                      <a:pPr rtl="0" fontAlgn="t">
                        <a:spcBef>
                          <a:spcPts val="0"/>
                        </a:spcBef>
                        <a:spcAft>
                          <a:spcPts val="0"/>
                        </a:spcAft>
                      </a:pPr>
                      <a:r>
                        <a:rPr lang="en-US" sz="1100" b="0" i="1" u="none" strike="noStrike">
                          <a:solidFill>
                            <a:srgbClr val="009900"/>
                          </a:solidFill>
                          <a:latin typeface="Arial"/>
                        </a:rPr>
                        <a:t>are confused, lost, and easily angered</a:t>
                      </a:r>
                      <a:endParaRPr lang="en-US" sz="1400"/>
                    </a:p>
                  </a:txBody>
                  <a:tcPr marL="71887" marR="71887" marT="35943" marB="35943">
                    <a:lnL w="38100" cap="flat" cmpd="sng" algn="ctr">
                      <a:solidFill>
                        <a:srgbClr val="009900"/>
                      </a:solidFill>
                      <a:prstDash val="solid"/>
                      <a:round/>
                      <a:headEnd type="none" w="med" len="med"/>
                      <a:tailEnd type="none" w="med" len="med"/>
                    </a:lnL>
                    <a:lnR w="38100" cap="flat" cmpd="sng" algn="ctr">
                      <a:solidFill>
                        <a:srgbClr val="009900"/>
                      </a:solidFill>
                      <a:prstDash val="solid"/>
                      <a:round/>
                      <a:headEnd type="none" w="med" len="med"/>
                      <a:tailEnd type="none" w="med" len="med"/>
                    </a:lnR>
                    <a:lnT w="38100" cap="flat" cmpd="sng" algn="ctr">
                      <a:solidFill>
                        <a:srgbClr val="009900"/>
                      </a:solidFill>
                      <a:prstDash val="solid"/>
                      <a:round/>
                      <a:headEnd type="none" w="med" len="med"/>
                      <a:tailEnd type="none" w="med" len="med"/>
                    </a:lnT>
                    <a:lnB w="38100" cap="flat" cmpd="sng" algn="ctr">
                      <a:solidFill>
                        <a:srgbClr val="009900"/>
                      </a:solidFill>
                      <a:prstDash val="solid"/>
                      <a:round/>
                      <a:headEnd type="none" w="med" len="med"/>
                      <a:tailEnd type="none" w="med" len="med"/>
                    </a:lnB>
                    <a:solidFill>
                      <a:srgbClr val="FFFFFF"/>
                    </a:solidFill>
                  </a:tcPr>
                </a:tc>
              </a:tr>
              <a:tr h="407400">
                <a:tc>
                  <a:txBody>
                    <a:bodyPr/>
                    <a:lstStyle/>
                    <a:p>
                      <a:pPr rtl="0" fontAlgn="t">
                        <a:spcBef>
                          <a:spcPts val="0"/>
                        </a:spcBef>
                        <a:spcAft>
                          <a:spcPts val="0"/>
                        </a:spcAft>
                      </a:pPr>
                      <a:r>
                        <a:rPr lang="en-US" sz="1100" b="0" i="1" u="none" strike="noStrike">
                          <a:solidFill>
                            <a:srgbClr val="009900"/>
                          </a:solidFill>
                          <a:latin typeface="Arial"/>
                        </a:rPr>
                        <a:t>are brave and take calculated risks</a:t>
                      </a:r>
                      <a:endParaRPr lang="en-US" sz="1400"/>
                    </a:p>
                  </a:txBody>
                  <a:tcPr marL="71887" marR="71887" marT="35943" marB="35943">
                    <a:lnL w="38100" cap="flat" cmpd="sng" algn="ctr">
                      <a:solidFill>
                        <a:srgbClr val="009900"/>
                      </a:solidFill>
                      <a:prstDash val="solid"/>
                      <a:round/>
                      <a:headEnd type="none" w="med" len="med"/>
                      <a:tailEnd type="none" w="med" len="med"/>
                    </a:lnL>
                    <a:lnR w="38100" cap="flat" cmpd="sng" algn="ctr">
                      <a:solidFill>
                        <a:srgbClr val="009900"/>
                      </a:solidFill>
                      <a:prstDash val="solid"/>
                      <a:round/>
                      <a:headEnd type="none" w="med" len="med"/>
                      <a:tailEnd type="none" w="med" len="med"/>
                    </a:lnR>
                    <a:lnT w="38100" cap="flat" cmpd="sng" algn="ctr">
                      <a:solidFill>
                        <a:srgbClr val="009900"/>
                      </a:solidFill>
                      <a:prstDash val="solid"/>
                      <a:round/>
                      <a:headEnd type="none" w="med" len="med"/>
                      <a:tailEnd type="none" w="med" len="med"/>
                    </a:lnT>
                    <a:lnB w="38100" cap="flat" cmpd="sng" algn="ctr">
                      <a:solidFill>
                        <a:srgbClr val="009900"/>
                      </a:solidFill>
                      <a:prstDash val="solid"/>
                      <a:round/>
                      <a:headEnd type="none" w="med" len="med"/>
                      <a:tailEnd type="none" w="med" len="med"/>
                    </a:lnB>
                    <a:solidFill>
                      <a:srgbClr val="FFFFFF"/>
                    </a:solidFill>
                  </a:tcPr>
                </a:tc>
                <a:tc>
                  <a:txBody>
                    <a:bodyPr/>
                    <a:lstStyle/>
                    <a:p>
                      <a:pPr rtl="0" fontAlgn="t">
                        <a:spcBef>
                          <a:spcPts val="0"/>
                        </a:spcBef>
                        <a:spcAft>
                          <a:spcPts val="0"/>
                        </a:spcAft>
                      </a:pPr>
                      <a:r>
                        <a:rPr lang="en-US" sz="1100" b="0" i="1" u="none" strike="noStrike">
                          <a:solidFill>
                            <a:srgbClr val="009900"/>
                          </a:solidFill>
                          <a:latin typeface="Arial"/>
                        </a:rPr>
                        <a:t>are cowards and don’t take risks</a:t>
                      </a:r>
                      <a:endParaRPr lang="en-US" sz="1400"/>
                    </a:p>
                  </a:txBody>
                  <a:tcPr marL="71887" marR="71887" marT="35943" marB="35943">
                    <a:lnL w="38100" cap="flat" cmpd="sng" algn="ctr">
                      <a:solidFill>
                        <a:srgbClr val="009900"/>
                      </a:solidFill>
                      <a:prstDash val="solid"/>
                      <a:round/>
                      <a:headEnd type="none" w="med" len="med"/>
                      <a:tailEnd type="none" w="med" len="med"/>
                    </a:lnL>
                    <a:lnR w="38100" cap="flat" cmpd="sng" algn="ctr">
                      <a:solidFill>
                        <a:srgbClr val="009900"/>
                      </a:solidFill>
                      <a:prstDash val="solid"/>
                      <a:round/>
                      <a:headEnd type="none" w="med" len="med"/>
                      <a:tailEnd type="none" w="med" len="med"/>
                    </a:lnR>
                    <a:lnT w="38100" cap="flat" cmpd="sng" algn="ctr">
                      <a:solidFill>
                        <a:srgbClr val="009900"/>
                      </a:solidFill>
                      <a:prstDash val="solid"/>
                      <a:round/>
                      <a:headEnd type="none" w="med" len="med"/>
                      <a:tailEnd type="none" w="med" len="med"/>
                    </a:lnT>
                    <a:lnB w="38100" cap="flat" cmpd="sng" algn="ctr">
                      <a:solidFill>
                        <a:srgbClr val="009900"/>
                      </a:solidFill>
                      <a:prstDash val="solid"/>
                      <a:round/>
                      <a:headEnd type="none" w="med" len="med"/>
                      <a:tailEnd type="none" w="med" len="med"/>
                    </a:lnB>
                    <a:solidFill>
                      <a:srgbClr val="FFFFFF"/>
                    </a:solidFill>
                  </a:tcPr>
                </a:tc>
              </a:tr>
              <a:tr h="407400">
                <a:tc>
                  <a:txBody>
                    <a:bodyPr/>
                    <a:lstStyle/>
                    <a:p>
                      <a:pPr rtl="0" fontAlgn="t">
                        <a:spcBef>
                          <a:spcPts val="0"/>
                        </a:spcBef>
                        <a:spcAft>
                          <a:spcPts val="0"/>
                        </a:spcAft>
                      </a:pPr>
                      <a:r>
                        <a:rPr lang="en-US" sz="1100" b="0" i="1" u="none" strike="noStrike">
                          <a:solidFill>
                            <a:srgbClr val="009900"/>
                          </a:solidFill>
                          <a:latin typeface="Arial"/>
                        </a:rPr>
                        <a:t>they work hard for what they have</a:t>
                      </a:r>
                      <a:endParaRPr lang="en-US" sz="1400"/>
                    </a:p>
                  </a:txBody>
                  <a:tcPr marL="71887" marR="71887" marT="35943" marB="35943">
                    <a:lnL w="38100" cap="flat" cmpd="sng" algn="ctr">
                      <a:solidFill>
                        <a:srgbClr val="009900"/>
                      </a:solidFill>
                      <a:prstDash val="solid"/>
                      <a:round/>
                      <a:headEnd type="none" w="med" len="med"/>
                      <a:tailEnd type="none" w="med" len="med"/>
                    </a:lnL>
                    <a:lnR w="38100" cap="flat" cmpd="sng" algn="ctr">
                      <a:solidFill>
                        <a:srgbClr val="009900"/>
                      </a:solidFill>
                      <a:prstDash val="solid"/>
                      <a:round/>
                      <a:headEnd type="none" w="med" len="med"/>
                      <a:tailEnd type="none" w="med" len="med"/>
                    </a:lnR>
                    <a:lnT w="38100" cap="flat" cmpd="sng" algn="ctr">
                      <a:solidFill>
                        <a:srgbClr val="009900"/>
                      </a:solidFill>
                      <a:prstDash val="solid"/>
                      <a:round/>
                      <a:headEnd type="none" w="med" len="med"/>
                      <a:tailEnd type="none" w="med" len="med"/>
                    </a:lnT>
                    <a:lnB w="38100" cap="flat" cmpd="sng" algn="ctr">
                      <a:solidFill>
                        <a:srgbClr val="009900"/>
                      </a:solidFill>
                      <a:prstDash val="solid"/>
                      <a:round/>
                      <a:headEnd type="none" w="med" len="med"/>
                      <a:tailEnd type="none" w="med" len="med"/>
                    </a:lnB>
                    <a:solidFill>
                      <a:srgbClr val="FFFFFF"/>
                    </a:solidFill>
                  </a:tcPr>
                </a:tc>
                <a:tc>
                  <a:txBody>
                    <a:bodyPr/>
                    <a:lstStyle/>
                    <a:p>
                      <a:pPr rtl="0" fontAlgn="t">
                        <a:spcBef>
                          <a:spcPts val="0"/>
                        </a:spcBef>
                        <a:spcAft>
                          <a:spcPts val="0"/>
                        </a:spcAft>
                      </a:pPr>
                      <a:r>
                        <a:rPr lang="en-US" sz="1100" b="0" i="1" u="none" strike="noStrike">
                          <a:solidFill>
                            <a:srgbClr val="009900"/>
                          </a:solidFill>
                          <a:latin typeface="Arial"/>
                        </a:rPr>
                        <a:t>barely put any effort for what they want</a:t>
                      </a:r>
                      <a:endParaRPr lang="en-US" sz="1400"/>
                    </a:p>
                  </a:txBody>
                  <a:tcPr marL="71887" marR="71887" marT="35943" marB="35943">
                    <a:lnL w="38100" cap="flat" cmpd="sng" algn="ctr">
                      <a:solidFill>
                        <a:srgbClr val="009900"/>
                      </a:solidFill>
                      <a:prstDash val="solid"/>
                      <a:round/>
                      <a:headEnd type="none" w="med" len="med"/>
                      <a:tailEnd type="none" w="med" len="med"/>
                    </a:lnL>
                    <a:lnR w="38100" cap="flat" cmpd="sng" algn="ctr">
                      <a:solidFill>
                        <a:srgbClr val="009900"/>
                      </a:solidFill>
                      <a:prstDash val="solid"/>
                      <a:round/>
                      <a:headEnd type="none" w="med" len="med"/>
                      <a:tailEnd type="none" w="med" len="med"/>
                    </a:lnR>
                    <a:lnT w="38100" cap="flat" cmpd="sng" algn="ctr">
                      <a:solidFill>
                        <a:srgbClr val="009900"/>
                      </a:solidFill>
                      <a:prstDash val="solid"/>
                      <a:round/>
                      <a:headEnd type="none" w="med" len="med"/>
                      <a:tailEnd type="none" w="med" len="med"/>
                    </a:lnT>
                    <a:lnB w="38100" cap="flat" cmpd="sng" algn="ctr">
                      <a:solidFill>
                        <a:srgbClr val="009900"/>
                      </a:solidFill>
                      <a:prstDash val="solid"/>
                      <a:round/>
                      <a:headEnd type="none" w="med" len="med"/>
                      <a:tailEnd type="none" w="med" len="med"/>
                    </a:lnB>
                    <a:solidFill>
                      <a:srgbClr val="FFFFFF"/>
                    </a:solidFill>
                  </a:tcPr>
                </a:tc>
              </a:tr>
              <a:tr h="407400">
                <a:tc>
                  <a:txBody>
                    <a:bodyPr/>
                    <a:lstStyle/>
                    <a:p>
                      <a:pPr rtl="0" fontAlgn="t">
                        <a:spcBef>
                          <a:spcPts val="0"/>
                        </a:spcBef>
                        <a:spcAft>
                          <a:spcPts val="0"/>
                        </a:spcAft>
                      </a:pPr>
                      <a:r>
                        <a:rPr lang="en-US" sz="1100" b="0" i="1" u="none" strike="noStrike">
                          <a:solidFill>
                            <a:srgbClr val="009900"/>
                          </a:solidFill>
                          <a:latin typeface="Arial"/>
                        </a:rPr>
                        <a:t>don‘t assume without knowing</a:t>
                      </a:r>
                      <a:endParaRPr lang="en-US" sz="1400"/>
                    </a:p>
                  </a:txBody>
                  <a:tcPr marL="71887" marR="71887" marT="35943" marB="35943">
                    <a:lnL w="38100" cap="flat" cmpd="sng" algn="ctr">
                      <a:solidFill>
                        <a:srgbClr val="009900"/>
                      </a:solidFill>
                      <a:prstDash val="solid"/>
                      <a:round/>
                      <a:headEnd type="none" w="med" len="med"/>
                      <a:tailEnd type="none" w="med" len="med"/>
                    </a:lnL>
                    <a:lnR w="38100" cap="flat" cmpd="sng" algn="ctr">
                      <a:solidFill>
                        <a:srgbClr val="009900"/>
                      </a:solidFill>
                      <a:prstDash val="solid"/>
                      <a:round/>
                      <a:headEnd type="none" w="med" len="med"/>
                      <a:tailEnd type="none" w="med" len="med"/>
                    </a:lnR>
                    <a:lnT w="38100" cap="flat" cmpd="sng" algn="ctr">
                      <a:solidFill>
                        <a:srgbClr val="009900"/>
                      </a:solidFill>
                      <a:prstDash val="solid"/>
                      <a:round/>
                      <a:headEnd type="none" w="med" len="med"/>
                      <a:tailEnd type="none" w="med" len="med"/>
                    </a:lnT>
                    <a:lnB w="38100" cap="flat" cmpd="sng" algn="ctr">
                      <a:solidFill>
                        <a:srgbClr val="009900"/>
                      </a:solidFill>
                      <a:prstDash val="solid"/>
                      <a:round/>
                      <a:headEnd type="none" w="med" len="med"/>
                      <a:tailEnd type="none" w="med" len="med"/>
                    </a:lnB>
                    <a:solidFill>
                      <a:srgbClr val="FFFFFF"/>
                    </a:solidFill>
                  </a:tcPr>
                </a:tc>
                <a:tc>
                  <a:txBody>
                    <a:bodyPr/>
                    <a:lstStyle/>
                    <a:p>
                      <a:pPr rtl="0" fontAlgn="t">
                        <a:spcBef>
                          <a:spcPts val="0"/>
                        </a:spcBef>
                        <a:spcAft>
                          <a:spcPts val="0"/>
                        </a:spcAft>
                      </a:pPr>
                      <a:r>
                        <a:rPr lang="en-US" sz="1100" b="0" i="1" u="none" strike="noStrike">
                          <a:solidFill>
                            <a:srgbClr val="009900"/>
                          </a:solidFill>
                          <a:latin typeface="Arial"/>
                        </a:rPr>
                        <a:t>Judge people before knowing them</a:t>
                      </a:r>
                      <a:endParaRPr lang="en-US" sz="1400"/>
                    </a:p>
                  </a:txBody>
                  <a:tcPr marL="71887" marR="71887" marT="35943" marB="35943">
                    <a:lnL w="38100" cap="flat" cmpd="sng" algn="ctr">
                      <a:solidFill>
                        <a:srgbClr val="009900"/>
                      </a:solidFill>
                      <a:prstDash val="solid"/>
                      <a:round/>
                      <a:headEnd type="none" w="med" len="med"/>
                      <a:tailEnd type="none" w="med" len="med"/>
                    </a:lnL>
                    <a:lnR w="38100" cap="flat" cmpd="sng" algn="ctr">
                      <a:solidFill>
                        <a:srgbClr val="009900"/>
                      </a:solidFill>
                      <a:prstDash val="solid"/>
                      <a:round/>
                      <a:headEnd type="none" w="med" len="med"/>
                      <a:tailEnd type="none" w="med" len="med"/>
                    </a:lnR>
                    <a:lnT w="38100" cap="flat" cmpd="sng" algn="ctr">
                      <a:solidFill>
                        <a:srgbClr val="009900"/>
                      </a:solidFill>
                      <a:prstDash val="solid"/>
                      <a:round/>
                      <a:headEnd type="none" w="med" len="med"/>
                      <a:tailEnd type="none" w="med" len="med"/>
                    </a:lnT>
                    <a:lnB w="38100" cap="flat" cmpd="sng" algn="ctr">
                      <a:solidFill>
                        <a:srgbClr val="009900"/>
                      </a:solidFill>
                      <a:prstDash val="solid"/>
                      <a:round/>
                      <a:headEnd type="none" w="med" len="med"/>
                      <a:tailEnd type="none" w="med" len="med"/>
                    </a:lnB>
                    <a:solidFill>
                      <a:srgbClr val="FFFFFF"/>
                    </a:solidFill>
                  </a:tcPr>
                </a:tc>
              </a:tr>
              <a:tr h="407400">
                <a:tc>
                  <a:txBody>
                    <a:bodyPr/>
                    <a:lstStyle/>
                    <a:p>
                      <a:pPr rtl="0" fontAlgn="t">
                        <a:spcBef>
                          <a:spcPts val="0"/>
                        </a:spcBef>
                        <a:spcAft>
                          <a:spcPts val="0"/>
                        </a:spcAft>
                      </a:pPr>
                      <a:r>
                        <a:rPr lang="en-US" sz="1100" b="0" i="1" u="none" strike="noStrike">
                          <a:solidFill>
                            <a:srgbClr val="009900"/>
                          </a:solidFill>
                          <a:latin typeface="Arial"/>
                        </a:rPr>
                        <a:t>plans for the next 5 - 10 years</a:t>
                      </a:r>
                      <a:endParaRPr lang="en-US" sz="1400"/>
                    </a:p>
                  </a:txBody>
                  <a:tcPr marL="71887" marR="71887" marT="35943" marB="35943">
                    <a:lnL w="38100" cap="flat" cmpd="sng" algn="ctr">
                      <a:solidFill>
                        <a:srgbClr val="009900"/>
                      </a:solidFill>
                      <a:prstDash val="solid"/>
                      <a:round/>
                      <a:headEnd type="none" w="med" len="med"/>
                      <a:tailEnd type="none" w="med" len="med"/>
                    </a:lnL>
                    <a:lnR w="38100" cap="flat" cmpd="sng" algn="ctr">
                      <a:solidFill>
                        <a:srgbClr val="009900"/>
                      </a:solidFill>
                      <a:prstDash val="solid"/>
                      <a:round/>
                      <a:headEnd type="none" w="med" len="med"/>
                      <a:tailEnd type="none" w="med" len="med"/>
                    </a:lnR>
                    <a:lnT w="38100" cap="flat" cmpd="sng" algn="ctr">
                      <a:solidFill>
                        <a:srgbClr val="009900"/>
                      </a:solidFill>
                      <a:prstDash val="solid"/>
                      <a:round/>
                      <a:headEnd type="none" w="med" len="med"/>
                      <a:tailEnd type="none" w="med" len="med"/>
                    </a:lnT>
                    <a:lnB w="38100" cap="flat" cmpd="sng" algn="ctr">
                      <a:solidFill>
                        <a:srgbClr val="009900"/>
                      </a:solidFill>
                      <a:prstDash val="solid"/>
                      <a:round/>
                      <a:headEnd type="none" w="med" len="med"/>
                      <a:tailEnd type="none" w="med" len="med"/>
                    </a:lnB>
                    <a:solidFill>
                      <a:srgbClr val="FFFFFF"/>
                    </a:solidFill>
                  </a:tcPr>
                </a:tc>
                <a:tc>
                  <a:txBody>
                    <a:bodyPr/>
                    <a:lstStyle/>
                    <a:p>
                      <a:pPr rtl="0" fontAlgn="t">
                        <a:spcBef>
                          <a:spcPts val="0"/>
                        </a:spcBef>
                        <a:spcAft>
                          <a:spcPts val="0"/>
                        </a:spcAft>
                      </a:pPr>
                      <a:r>
                        <a:rPr lang="en-US" sz="1100" b="0" i="1" u="none" strike="noStrike">
                          <a:solidFill>
                            <a:srgbClr val="009900"/>
                          </a:solidFill>
                          <a:latin typeface="Arial"/>
                        </a:rPr>
                        <a:t>plans for the next 5 – 10 days</a:t>
                      </a:r>
                      <a:endParaRPr lang="en-US" sz="1400"/>
                    </a:p>
                  </a:txBody>
                  <a:tcPr marL="71887" marR="71887" marT="35943" marB="35943">
                    <a:lnL w="38100" cap="flat" cmpd="sng" algn="ctr">
                      <a:solidFill>
                        <a:srgbClr val="009900"/>
                      </a:solidFill>
                      <a:prstDash val="solid"/>
                      <a:round/>
                      <a:headEnd type="none" w="med" len="med"/>
                      <a:tailEnd type="none" w="med" len="med"/>
                    </a:lnL>
                    <a:lnR w="38100" cap="flat" cmpd="sng" algn="ctr">
                      <a:solidFill>
                        <a:srgbClr val="009900"/>
                      </a:solidFill>
                      <a:prstDash val="solid"/>
                      <a:round/>
                      <a:headEnd type="none" w="med" len="med"/>
                      <a:tailEnd type="none" w="med" len="med"/>
                    </a:lnR>
                    <a:lnT w="38100" cap="flat" cmpd="sng" algn="ctr">
                      <a:solidFill>
                        <a:srgbClr val="009900"/>
                      </a:solidFill>
                      <a:prstDash val="solid"/>
                      <a:round/>
                      <a:headEnd type="none" w="med" len="med"/>
                      <a:tailEnd type="none" w="med" len="med"/>
                    </a:lnT>
                    <a:lnB w="38100" cap="flat" cmpd="sng" algn="ctr">
                      <a:solidFill>
                        <a:srgbClr val="009900"/>
                      </a:solidFill>
                      <a:prstDash val="solid"/>
                      <a:round/>
                      <a:headEnd type="none" w="med" len="med"/>
                      <a:tailEnd type="none" w="med" len="med"/>
                    </a:lnB>
                    <a:solidFill>
                      <a:srgbClr val="FFFFFF"/>
                    </a:solidFill>
                  </a:tcPr>
                </a:tc>
              </a:tr>
              <a:tr h="407400">
                <a:tc>
                  <a:txBody>
                    <a:bodyPr/>
                    <a:lstStyle/>
                    <a:p>
                      <a:pPr rtl="0" fontAlgn="t">
                        <a:spcBef>
                          <a:spcPts val="0"/>
                        </a:spcBef>
                        <a:spcAft>
                          <a:spcPts val="0"/>
                        </a:spcAft>
                      </a:pPr>
                      <a:r>
                        <a:rPr lang="en-US" sz="1100" b="0" i="1" u="none" strike="noStrike">
                          <a:solidFill>
                            <a:srgbClr val="009900"/>
                          </a:solidFill>
                          <a:latin typeface="Arial"/>
                        </a:rPr>
                        <a:t>are originals</a:t>
                      </a:r>
                      <a:endParaRPr lang="en-US" sz="1400"/>
                    </a:p>
                  </a:txBody>
                  <a:tcPr marL="71887" marR="71887" marT="35943" marB="35943">
                    <a:lnL w="38100" cap="flat" cmpd="sng" algn="ctr">
                      <a:solidFill>
                        <a:srgbClr val="009900"/>
                      </a:solidFill>
                      <a:prstDash val="solid"/>
                      <a:round/>
                      <a:headEnd type="none" w="med" len="med"/>
                      <a:tailEnd type="none" w="med" len="med"/>
                    </a:lnL>
                    <a:lnR w="38100" cap="flat" cmpd="sng" algn="ctr">
                      <a:solidFill>
                        <a:srgbClr val="009900"/>
                      </a:solidFill>
                      <a:prstDash val="solid"/>
                      <a:round/>
                      <a:headEnd type="none" w="med" len="med"/>
                      <a:tailEnd type="none" w="med" len="med"/>
                    </a:lnR>
                    <a:lnT w="38100" cap="flat" cmpd="sng" algn="ctr">
                      <a:solidFill>
                        <a:srgbClr val="009900"/>
                      </a:solidFill>
                      <a:prstDash val="solid"/>
                      <a:round/>
                      <a:headEnd type="none" w="med" len="med"/>
                      <a:tailEnd type="none" w="med" len="med"/>
                    </a:lnT>
                    <a:lnB w="38100" cap="flat" cmpd="sng" algn="ctr">
                      <a:solidFill>
                        <a:srgbClr val="009900"/>
                      </a:solidFill>
                      <a:prstDash val="solid"/>
                      <a:round/>
                      <a:headEnd type="none" w="med" len="med"/>
                      <a:tailEnd type="none" w="med" len="med"/>
                    </a:lnB>
                    <a:solidFill>
                      <a:srgbClr val="FFFFFF"/>
                    </a:solidFill>
                  </a:tcPr>
                </a:tc>
                <a:tc>
                  <a:txBody>
                    <a:bodyPr/>
                    <a:lstStyle/>
                    <a:p>
                      <a:pPr rtl="0" fontAlgn="t">
                        <a:spcBef>
                          <a:spcPts val="0"/>
                        </a:spcBef>
                        <a:spcAft>
                          <a:spcPts val="0"/>
                        </a:spcAft>
                      </a:pPr>
                      <a:r>
                        <a:rPr lang="en-US" sz="1100" b="0" i="1" u="none" strike="noStrike" dirty="0">
                          <a:solidFill>
                            <a:srgbClr val="009900"/>
                          </a:solidFill>
                          <a:latin typeface="Arial"/>
                        </a:rPr>
                        <a:t>blindly follow orders, norms, and trends</a:t>
                      </a:r>
                      <a:endParaRPr lang="en-US" sz="1400" dirty="0"/>
                    </a:p>
                  </a:txBody>
                  <a:tcPr marL="71887" marR="71887" marT="35943" marB="35943">
                    <a:lnL w="38100" cap="flat" cmpd="sng" algn="ctr">
                      <a:solidFill>
                        <a:srgbClr val="009900"/>
                      </a:solidFill>
                      <a:prstDash val="solid"/>
                      <a:round/>
                      <a:headEnd type="none" w="med" len="med"/>
                      <a:tailEnd type="none" w="med" len="med"/>
                    </a:lnL>
                    <a:lnR w="38100" cap="flat" cmpd="sng" algn="ctr">
                      <a:solidFill>
                        <a:srgbClr val="009900"/>
                      </a:solidFill>
                      <a:prstDash val="solid"/>
                      <a:round/>
                      <a:headEnd type="none" w="med" len="med"/>
                      <a:tailEnd type="none" w="med" len="med"/>
                    </a:lnR>
                    <a:lnT w="38100" cap="flat" cmpd="sng" algn="ctr">
                      <a:solidFill>
                        <a:srgbClr val="009900"/>
                      </a:solidFill>
                      <a:prstDash val="solid"/>
                      <a:round/>
                      <a:headEnd type="none" w="med" len="med"/>
                      <a:tailEnd type="none" w="med" len="med"/>
                    </a:lnT>
                    <a:lnB w="38100" cap="flat" cmpd="sng" algn="ctr">
                      <a:solidFill>
                        <a:srgbClr val="009900"/>
                      </a:solidFill>
                      <a:prstDash val="solid"/>
                      <a:round/>
                      <a:headEnd type="none" w="med" len="med"/>
                      <a:tailEnd type="none" w="med" len="med"/>
                    </a:lnB>
                    <a:solidFill>
                      <a:srgbClr val="FFFFFF"/>
                    </a:solidFill>
                  </a:tcPr>
                </a:tc>
              </a:tr>
            </a:tbl>
          </a:graphicData>
        </a:graphic>
      </p:graphicFrame>
      <p:sp>
        <p:nvSpPr>
          <p:cNvPr id="1025" name="Rectangle 1"/>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764</TotalTime>
  <Words>1848</Words>
  <Application>Microsoft Office PowerPoint</Application>
  <PresentationFormat>On-screen Show (16:9)</PresentationFormat>
  <Paragraphs>184</Paragraphs>
  <Slides>21</Slides>
  <Notes>2</Notes>
  <HiddenSlides>0</HiddenSlides>
  <MMClips>0</MMClips>
  <ScaleCrop>false</ScaleCrop>
  <HeadingPairs>
    <vt:vector size="4" baseType="variant">
      <vt:variant>
        <vt:lpstr>Theme</vt:lpstr>
      </vt:variant>
      <vt:variant>
        <vt:i4>1</vt:i4>
      </vt:variant>
      <vt:variant>
        <vt:lpstr>Slide Titles</vt:lpstr>
      </vt:variant>
      <vt:variant>
        <vt:i4>21</vt:i4>
      </vt:variant>
    </vt:vector>
  </HeadingPairs>
  <TitlesOfParts>
    <vt:vector size="22" baseType="lpstr">
      <vt:lpstr>Office Theme</vt:lpstr>
      <vt:lpstr>PERSONALITY TYPES</vt:lpstr>
      <vt:lpstr>BACKGROUND</vt:lpstr>
      <vt:lpstr>THE 4 PERSONALITIES</vt:lpstr>
      <vt:lpstr>THE 4 PERSONALITIES</vt:lpstr>
      <vt:lpstr>COMMON DELUSIONS</vt:lpstr>
      <vt:lpstr>WHICH IS BEST?</vt:lpstr>
      <vt:lpstr>COMMON CLASHES</vt:lpstr>
      <vt:lpstr>SUCCESSFUL PERSONALITIES</vt:lpstr>
      <vt:lpstr>SUCCESSFUL PERSONALITIES</vt:lpstr>
      <vt:lpstr>CASE STUDY</vt:lpstr>
      <vt:lpstr>Slide 11</vt:lpstr>
      <vt:lpstr>PSYCHOPATHS</vt:lpstr>
      <vt:lpstr>MEET MAX POWERS (TRUE STORY)</vt:lpstr>
      <vt:lpstr>THE PROBLEM</vt:lpstr>
      <vt:lpstr>THE FRICTION</vt:lpstr>
      <vt:lpstr>THE FRICTION</vt:lpstr>
      <vt:lpstr>THE FRICTION</vt:lpstr>
      <vt:lpstr>INCOMPETENCE GROWS VISIBILITY</vt:lpstr>
      <vt:lpstr>THE TERMINATION</vt:lpstr>
      <vt:lpstr>WHISTELBLOWING</vt:lpstr>
      <vt:lpstr>BEST PRACTICE FANATICS</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DIZAD</dc:creator>
  <cp:lastModifiedBy>dizad</cp:lastModifiedBy>
  <cp:revision>317</cp:revision>
  <dcterms:created xsi:type="dcterms:W3CDTF">2018-08-06T22:35:07Z</dcterms:created>
  <dcterms:modified xsi:type="dcterms:W3CDTF">2022-10-04T16:53:51Z</dcterms:modified>
</cp:coreProperties>
</file>